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  <p:sldMasterId id="2147483739" r:id="rId2"/>
  </p:sldMasterIdLst>
  <p:notesMasterIdLst>
    <p:notesMasterId r:id="rId49"/>
  </p:notesMasterIdLst>
  <p:handoutMasterIdLst>
    <p:handoutMasterId r:id="rId50"/>
  </p:handoutMasterIdLst>
  <p:sldIdLst>
    <p:sldId id="260" r:id="rId3"/>
    <p:sldId id="499" r:id="rId4"/>
    <p:sldId id="500" r:id="rId5"/>
    <p:sldId id="502" r:id="rId6"/>
    <p:sldId id="503" r:id="rId7"/>
    <p:sldId id="384" r:id="rId8"/>
    <p:sldId id="279" r:id="rId9"/>
    <p:sldId id="760" r:id="rId10"/>
    <p:sldId id="501" r:id="rId11"/>
    <p:sldId id="263" r:id="rId12"/>
    <p:sldId id="306" r:id="rId13"/>
    <p:sldId id="278" r:id="rId14"/>
    <p:sldId id="299" r:id="rId15"/>
    <p:sldId id="284" r:id="rId16"/>
    <p:sldId id="289" r:id="rId17"/>
    <p:sldId id="308" r:id="rId18"/>
    <p:sldId id="305" r:id="rId19"/>
    <p:sldId id="311" r:id="rId20"/>
    <p:sldId id="504" r:id="rId21"/>
    <p:sldId id="495" r:id="rId22"/>
    <p:sldId id="761" r:id="rId23"/>
    <p:sldId id="906" r:id="rId24"/>
    <p:sldId id="690" r:id="rId25"/>
    <p:sldId id="916" r:id="rId26"/>
    <p:sldId id="491" r:id="rId27"/>
    <p:sldId id="486" r:id="rId28"/>
    <p:sldId id="505" r:id="rId29"/>
    <p:sldId id="497" r:id="rId30"/>
    <p:sldId id="291" r:id="rId31"/>
    <p:sldId id="509" r:id="rId32"/>
    <p:sldId id="309" r:id="rId33"/>
    <p:sldId id="310" r:id="rId34"/>
    <p:sldId id="394" r:id="rId35"/>
    <p:sldId id="388" r:id="rId36"/>
    <p:sldId id="389" r:id="rId37"/>
    <p:sldId id="508" r:id="rId38"/>
    <p:sldId id="298" r:id="rId39"/>
    <p:sldId id="267" r:id="rId40"/>
    <p:sldId id="268" r:id="rId41"/>
    <p:sldId id="506" r:id="rId42"/>
    <p:sldId id="492" r:id="rId43"/>
    <p:sldId id="270" r:id="rId44"/>
    <p:sldId id="276" r:id="rId45"/>
    <p:sldId id="484" r:id="rId46"/>
    <p:sldId id="294" r:id="rId47"/>
    <p:sldId id="301" r:id="rId48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19500"/>
    <a:srgbClr val="007836"/>
    <a:srgbClr val="BE0F34"/>
    <a:srgbClr val="820150"/>
    <a:srgbClr val="502D7F"/>
    <a:srgbClr val="00338E"/>
    <a:srgbClr val="0081AB"/>
    <a:srgbClr val="758F9D"/>
    <a:srgbClr val="B3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14" autoAdjust="0"/>
    <p:restoredTop sz="84762"/>
  </p:normalViewPr>
  <p:slideViewPr>
    <p:cSldViewPr snapToGrid="0" snapToObjects="1">
      <p:cViewPr varScale="1">
        <p:scale>
          <a:sx n="75" d="100"/>
          <a:sy n="75" d="100"/>
        </p:scale>
        <p:origin x="67" y="8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7" d="100"/>
          <a:sy n="117" d="100"/>
        </p:scale>
        <p:origin x="497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A69A9C-1087-184F-8370-423E175D9D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090E3D-F5E5-0D40-B323-A25B85CF9E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E50B8-2EF8-564F-AE86-D84E6C503530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3AA97-2F38-5340-B685-1E0EA3E358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732F3-25A6-284F-A24C-5FD21AE6BE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78BA3-E235-9946-9A4D-07E907F68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00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C8D20-1945-7145-91A2-3D134BDA25E2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104DB-87CA-D64F-AB86-DB2520DDF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5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61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02697C-59A5-4039-9CD5-FF6985CF28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924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02697C-59A5-4039-9CD5-FF6985CF28E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5330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02697C-59A5-4039-9CD5-FF6985CF28E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2585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1E0369-42E6-480F-B325-8351AF9DAE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94448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8F5CE8-4498-4391-A8EB-0C944D4667D0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0390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8F5CE8-4498-4391-A8EB-0C944D4667D0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9172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E0369-42E6-480F-B325-8351AF9DAE76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926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8F5CE8-4498-4391-A8EB-0C944D4667D0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7447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02697C-59A5-4039-9CD5-FF6985CF28E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46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02697C-59A5-4039-9CD5-FF6985CF28E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9877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02697C-59A5-4039-9CD5-FF6985CF28E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32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8F5CE8-4498-4391-A8EB-0C944D4667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1778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8F5CE8-4498-4391-A8EB-0C944D4667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7576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8F5CE8-4498-4391-A8EB-0C944D4667D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80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8F5CE8-4498-4391-A8EB-0C944D4667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7030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8F5CE8-4498-4391-A8EB-0C944D4667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0722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8F5CE8-4498-4391-A8EB-0C944D4667D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84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8F5CE8-4498-4391-A8EB-0C944D4667D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01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930584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4229222"/>
            <a:ext cx="4572000" cy="1828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lnSpc>
                <a:spcPct val="80000"/>
              </a:lnSpc>
              <a:defRPr sz="4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0529" y="7155302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7469378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641" y="6401667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4F8E3-4ED9-44B4-99E6-8A3D2CF8D415}" type="datetime4">
              <a:rPr lang="en-US" smtClean="0"/>
              <a:t>March 15, 2023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D16F04-FBC6-344D-8B69-C83915CE74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3380" y="334734"/>
            <a:ext cx="4693620" cy="190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0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6226628" y="0"/>
            <a:ext cx="8403771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7" y="7772400"/>
            <a:ext cx="840377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C2416F-9947-EA47-990A-B9E6BECC4DF8}"/>
              </a:ext>
            </a:extLst>
          </p:cNvPr>
          <p:cNvSpPr/>
          <p:nvPr userDrawn="1"/>
        </p:nvSpPr>
        <p:spPr>
          <a:xfrm>
            <a:off x="929246" y="19050"/>
            <a:ext cx="13701153" cy="76599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1720645"/>
            <a:ext cx="12801600" cy="5823155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431338"/>
            <a:ext cx="12801600" cy="918966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A378BA-1F77-524A-A885-CF43B5700A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1819" y="7518716"/>
            <a:ext cx="2953410" cy="50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4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929246" y="0"/>
            <a:ext cx="13701154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833350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A75B60-0D1A-3645-9998-9C292CC2A2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1819" y="7518716"/>
            <a:ext cx="2953410" cy="50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8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371600" y="2057400"/>
            <a:ext cx="4572000" cy="548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7" y="7772400"/>
            <a:ext cx="54715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76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3E13E-ABFC-4B1A-BC93-B47800BCBC21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2FF07-2862-4BC1-9A88-5515EA261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382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3E13E-ABFC-4B1A-BC93-B47800BCBC21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2FF07-2862-4BC1-9A88-5515EA261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4882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3E13E-ABFC-4B1A-BC93-B47800BCBC21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2FF07-2862-4BC1-9A88-5515EA261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295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3E13E-ABFC-4B1A-BC93-B47800BCBC21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2FF07-2862-4BC1-9A88-5515EA261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1593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3E13E-ABFC-4B1A-BC93-B47800BCBC21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2FF07-2862-4BC1-9A88-5515EA261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7398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3E13E-ABFC-4B1A-BC93-B47800BCBC21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2FF07-2862-4BC1-9A88-5515EA261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3653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3E13E-ABFC-4B1A-BC93-B47800BCBC21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2FF07-2862-4BC1-9A88-5515EA261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63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371600" y="7543800"/>
            <a:ext cx="36576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743200"/>
            <a:ext cx="4572000" cy="1828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lnSpc>
                <a:spcPct val="80000"/>
              </a:lnSpc>
              <a:defRPr sz="4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0529" y="5669280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5983356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0529" y="7178040"/>
            <a:ext cx="824484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75535" y="7249637"/>
            <a:ext cx="929809" cy="155448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641" y="4915645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4F8E3-4ED9-44B4-99E6-8A3D2CF8D415}" type="datetime4">
              <a:rPr lang="en-US" smtClean="0"/>
              <a:t>March 15, 2023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73011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D669F42-EF9B-2E40-AB7F-F824402B0E2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13380" y="334734"/>
            <a:ext cx="4693620" cy="190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8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3E13E-ABFC-4B1A-BC93-B47800BCBC21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2FF07-2862-4BC1-9A88-5515EA261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022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3E13E-ABFC-4B1A-BC93-B47800BCBC21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2FF07-2862-4BC1-9A88-5515EA261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541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3E13E-ABFC-4B1A-BC93-B47800BCBC21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2FF07-2862-4BC1-9A88-5515EA261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7909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3E13E-ABFC-4B1A-BC93-B47800BCBC21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2FF07-2862-4BC1-9A88-5515EA261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030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3E13E-ABFC-4B1A-BC93-B47800BCBC21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2FF07-2862-4BC1-9A88-5515EA261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8730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3E13E-ABFC-4B1A-BC93-B47800BCBC21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2FF07-2862-4BC1-9A88-5515EA261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5696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6226628" y="0"/>
            <a:ext cx="8403771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3/15/2023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C2416F-9947-EA47-990A-B9E6BECC4DF8}"/>
              </a:ext>
            </a:extLst>
          </p:cNvPr>
          <p:cNvSpPr/>
          <p:nvPr userDrawn="1"/>
        </p:nvSpPr>
        <p:spPr>
          <a:xfrm>
            <a:off x="929246" y="19050"/>
            <a:ext cx="13701153" cy="819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1720645"/>
            <a:ext cx="12801600" cy="5823155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427567"/>
            <a:ext cx="12801600" cy="1042005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84055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929246" y="0"/>
            <a:ext cx="13701153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86833"/>
            <a:ext cx="7772400" cy="7315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6858000"/>
            <a:ext cx="77724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427568"/>
            <a:ext cx="4572001" cy="1620308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2505075"/>
            <a:ext cx="4572000" cy="5296958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3/15/2023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2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929246" y="0"/>
            <a:ext cx="13701153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430642" y="457199"/>
            <a:ext cx="7772400" cy="73152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2208809"/>
            <a:ext cx="4572000" cy="559322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3/15/2023</a:t>
            </a:fld>
            <a:endParaRPr lang="en-US" dirty="0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427567"/>
            <a:ext cx="4572001" cy="1509389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99034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6226628" y="0"/>
            <a:ext cx="8403771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3/15/2023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C2416F-9947-EA47-990A-B9E6BECC4DF8}"/>
              </a:ext>
            </a:extLst>
          </p:cNvPr>
          <p:cNvSpPr/>
          <p:nvPr userDrawn="1"/>
        </p:nvSpPr>
        <p:spPr>
          <a:xfrm>
            <a:off x="929246" y="19050"/>
            <a:ext cx="13701153" cy="819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1720645"/>
            <a:ext cx="12801600" cy="5823155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427567"/>
            <a:ext cx="12801600" cy="1042005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80679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1175657" y="0"/>
            <a:ext cx="13454743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156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008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156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156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156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427567"/>
            <a:ext cx="4572001" cy="1435629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2135717"/>
            <a:ext cx="4572000" cy="566631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3/15/2023</a:t>
            </a:fld>
            <a:endParaRPr lang="en-US" dirty="0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3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929246" y="0"/>
            <a:ext cx="13701154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430696"/>
            <a:ext cx="12801600" cy="1124712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3/15/2023</a:t>
            </a:fld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371600" y="2194560"/>
            <a:ext cx="12801600" cy="52588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08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929246" y="0"/>
            <a:ext cx="13701154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3/15/2023</a:t>
            </a:fld>
            <a:endParaRPr lang="en-US" dirty="0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430696"/>
            <a:ext cx="12801600" cy="1124712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8292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6172200" y="0"/>
            <a:ext cx="8458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3/15/2023</a:t>
            </a:fld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14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E01B7F-C699-7546-A8D5-4882569C6641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313380" y="334734"/>
            <a:ext cx="4693620" cy="190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0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3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6" r:id="rId10"/>
    <p:sldLayoutId id="2147483735" r:id="rId11"/>
    <p:sldLayoutId id="2147483732" r:id="rId12"/>
    <p:sldLayoutId id="2147483737" r:id="rId13"/>
    <p:sldLayoutId id="2147483738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3E13E-ABFC-4B1A-BC93-B47800BCBC21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02FF07-2862-4BC1-9A88-5515EA261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1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5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lobalchange.mit.edu/media/greenhouse-gamble-spi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D0D9-1CAC-4FBD-8120-CBD5A07EB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4448" y="3251931"/>
            <a:ext cx="5019152" cy="2600076"/>
          </a:xfrm>
        </p:spPr>
        <p:txBody>
          <a:bodyPr/>
          <a:lstStyle/>
          <a:p>
            <a:r>
              <a:rPr lang="en-US" sz="3800" dirty="0"/>
              <a:t>Standardized Scenarios, SRES, RCPs, SSPs, SPAs: the design and use of scenarios in modeling and policy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886310-1A8B-41C6-8ABF-4E94922462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0529" y="7071728"/>
            <a:ext cx="4572000" cy="274320"/>
          </a:xfrm>
        </p:spPr>
        <p:txBody>
          <a:bodyPr/>
          <a:lstStyle/>
          <a:p>
            <a:r>
              <a:rPr lang="en-US" dirty="0"/>
              <a:t>Brian O’Neill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99C3C0-764A-4145-9480-D79B28BB65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71600" y="7430335"/>
            <a:ext cx="4572000" cy="274320"/>
          </a:xfrm>
        </p:spPr>
        <p:txBody>
          <a:bodyPr/>
          <a:lstStyle/>
          <a:p>
            <a:r>
              <a:rPr lang="en-US" dirty="0"/>
              <a:t>Joint Global Change Research Institute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696A4F-5314-46CD-B205-CC2D44570D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641" y="6191422"/>
            <a:ext cx="3290888" cy="438150"/>
          </a:xfrm>
        </p:spPr>
        <p:txBody>
          <a:bodyPr/>
          <a:lstStyle/>
          <a:p>
            <a:r>
              <a:rPr lang="en-US" dirty="0"/>
              <a:t>March 15, 2023</a:t>
            </a:r>
          </a:p>
        </p:txBody>
      </p:sp>
    </p:spTree>
    <p:extLst>
      <p:ext uri="{BB962C8B-B14F-4D97-AF65-F5344CB8AC3E}">
        <p14:creationId xmlns:p14="http://schemas.microsoft.com/office/powerpoint/2010/main" val="115215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Shared Socioeconomic Pathways (SSPs)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815381" y="1997117"/>
            <a:ext cx="6304028" cy="5221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840" b="1" u="sng" dirty="0"/>
              <a:t>SSPs</a:t>
            </a:r>
          </a:p>
          <a:p>
            <a:pPr marL="0" indent="0">
              <a:buNone/>
            </a:pPr>
            <a:r>
              <a:rPr lang="en-US" sz="3840" dirty="0"/>
              <a:t>1: Sustainability</a:t>
            </a:r>
          </a:p>
          <a:p>
            <a:pPr marL="0" indent="0">
              <a:buNone/>
            </a:pPr>
            <a:r>
              <a:rPr lang="en-US" sz="3840" dirty="0"/>
              <a:t>2: Middle of the Road</a:t>
            </a:r>
          </a:p>
          <a:p>
            <a:pPr marL="0" indent="0">
              <a:buNone/>
            </a:pPr>
            <a:r>
              <a:rPr lang="en-US" sz="3840" dirty="0"/>
              <a:t>3: Regional Rivalry</a:t>
            </a:r>
          </a:p>
          <a:p>
            <a:pPr marL="0" indent="0">
              <a:buNone/>
            </a:pPr>
            <a:r>
              <a:rPr lang="en-US" sz="3840" dirty="0"/>
              <a:t>4: Inequality</a:t>
            </a:r>
          </a:p>
          <a:p>
            <a:pPr marL="0" indent="0">
              <a:buNone/>
            </a:pPr>
            <a:r>
              <a:rPr lang="en-US" sz="3840" dirty="0"/>
              <a:t>5: Fossil-fueled Development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9441" y="1892615"/>
            <a:ext cx="5313582" cy="4881611"/>
            <a:chOff x="7254368" y="1344102"/>
            <a:chExt cx="4427985" cy="4068009"/>
          </a:xfrm>
        </p:grpSpPr>
        <p:pic>
          <p:nvPicPr>
            <p:cNvPr id="34817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 b="6403"/>
            <a:stretch>
              <a:fillRect/>
            </a:stretch>
          </p:blipFill>
          <p:spPr bwMode="auto">
            <a:xfrm>
              <a:off x="7326376" y="3720366"/>
              <a:ext cx="1152128" cy="15841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8513683" y="1344102"/>
              <a:ext cx="2352067" cy="2677647"/>
            </a:xfrm>
            <a:prstGeom prst="rect">
              <a:avLst/>
            </a:prstGeom>
            <a:noFill/>
          </p:spPr>
          <p:txBody>
            <a:bodyPr wrap="none" lIns="109716" tIns="54859" rIns="109716" bIns="54859" rtlCol="0">
              <a:spAutoFit/>
            </a:bodyPr>
            <a:lstStyle/>
            <a:p>
              <a:r>
                <a:rPr lang="en-US" sz="2880" b="1" dirty="0">
                  <a:solidFill>
                    <a:prstClr val="black"/>
                  </a:solidFill>
                  <a:latin typeface="Calibri" panose="020F0502020204030204"/>
                </a:rPr>
                <a:t>Narrative</a:t>
              </a:r>
            </a:p>
            <a:p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Qualitative description</a:t>
              </a:r>
              <a:br>
                <a:rPr lang="en-US" dirty="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   of broad patterns of</a:t>
              </a:r>
              <a:br>
                <a:rPr lang="en-US" dirty="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   development</a:t>
              </a:r>
            </a:p>
            <a:p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Logic relating elements</a:t>
              </a:r>
              <a:br>
                <a:rPr lang="en-US" dirty="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   of </a:t>
              </a:r>
              <a:r>
                <a:rPr lang="en-US" sz="1920" dirty="0">
                  <a:solidFill>
                    <a:prstClr val="black"/>
                  </a:solidFill>
                  <a:latin typeface="Calibri" panose="020F0502020204030204"/>
                </a:rPr>
                <a:t>narrative</a:t>
              </a: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 to each</a:t>
              </a:r>
              <a:br>
                <a:rPr lang="en-US" dirty="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   other</a:t>
              </a:r>
            </a:p>
            <a:p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  <a:p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502769" y="3565460"/>
              <a:ext cx="3179584" cy="1846651"/>
            </a:xfrm>
            <a:prstGeom prst="rect">
              <a:avLst/>
            </a:prstGeom>
            <a:noFill/>
          </p:spPr>
          <p:txBody>
            <a:bodyPr wrap="square" lIns="109716" tIns="54859" rIns="109716" bIns="54859" rtlCol="0">
              <a:spAutoFit/>
            </a:bodyPr>
            <a:lstStyle/>
            <a:p>
              <a:r>
                <a:rPr lang="en-US" sz="2880" b="1" dirty="0">
                  <a:solidFill>
                    <a:prstClr val="black"/>
                  </a:solidFill>
                  <a:latin typeface="Calibri" panose="020F0502020204030204"/>
                </a:rPr>
                <a:t>Quantitative elements</a:t>
              </a:r>
            </a:p>
            <a:p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National:</a:t>
              </a:r>
            </a:p>
            <a:p>
              <a:pPr marL="274291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Population</a:t>
              </a:r>
            </a:p>
            <a:p>
              <a:pPr marL="274291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Education</a:t>
              </a:r>
            </a:p>
            <a:p>
              <a:pPr marL="274291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Urbanization</a:t>
              </a:r>
            </a:p>
            <a:p>
              <a:pPr marL="274291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GDP</a:t>
              </a:r>
            </a:p>
          </p:txBody>
        </p:sp>
        <p:grpSp>
          <p:nvGrpSpPr>
            <p:cNvPr id="4" name="Group 10"/>
            <p:cNvGrpSpPr/>
            <p:nvPr/>
          </p:nvGrpSpPr>
          <p:grpSpPr>
            <a:xfrm>
              <a:off x="7254368" y="1488118"/>
              <a:ext cx="1152128" cy="1656184"/>
              <a:chOff x="2990850" y="1619250"/>
              <a:chExt cx="3162300" cy="3619500"/>
            </a:xfrm>
          </p:grpSpPr>
          <p:pic>
            <p:nvPicPr>
              <p:cNvPr id="34818" name="Picture 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990850" y="1619250"/>
                <a:ext cx="3162300" cy="3619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3324462" y="2195313"/>
                <a:ext cx="2042990" cy="8407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993300"/>
                    </a:solidFill>
                    <a:latin typeface="French Script MT" pitchFamily="66" charset="0"/>
                  </a:rPr>
                  <a:t>SSP 2</a:t>
                </a:r>
              </a:p>
            </p:txBody>
          </p:sp>
        </p:grpSp>
      </p:grpSp>
      <p:sp>
        <p:nvSpPr>
          <p:cNvPr id="12" name="TextBox 11"/>
          <p:cNvSpPr txBox="1"/>
          <p:nvPr/>
        </p:nvSpPr>
        <p:spPr>
          <a:xfrm>
            <a:off x="1516775" y="7324860"/>
            <a:ext cx="115162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SSP narratives, quantitative elements: 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2017 special issue of </a:t>
            </a:r>
            <a:r>
              <a:rPr lang="en-US" sz="2400" b="1" i="1" dirty="0">
                <a:solidFill>
                  <a:prstClr val="black"/>
                </a:solidFill>
                <a:latin typeface="Calibri" panose="020F0502020204030204"/>
              </a:rPr>
              <a:t>Global Environmental Change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.</a:t>
            </a:r>
          </a:p>
          <a:p>
            <a:pPr algn="ctr"/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SSP Database, hosted by IIASA.</a:t>
            </a:r>
          </a:p>
        </p:txBody>
      </p:sp>
    </p:spTree>
    <p:extLst>
      <p:ext uri="{BB962C8B-B14F-4D97-AF65-F5344CB8AC3E}">
        <p14:creationId xmlns:p14="http://schemas.microsoft.com/office/powerpoint/2010/main" val="1515621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33892"/>
            <a:ext cx="12618720" cy="1590676"/>
          </a:xfrm>
        </p:spPr>
        <p:txBody>
          <a:bodyPr>
            <a:normAutofit/>
          </a:bodyPr>
          <a:lstStyle/>
          <a:p>
            <a:r>
              <a:rPr lang="en-US" dirty="0"/>
              <a:t>Shared Socioeconomic Pathways (SSPs)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3591811" y="1610316"/>
            <a:ext cx="7334783" cy="5748996"/>
            <a:chOff x="4285994" y="1401688"/>
            <a:chExt cx="6702828" cy="5082105"/>
          </a:xfrm>
        </p:grpSpPr>
        <p:grpSp>
          <p:nvGrpSpPr>
            <p:cNvPr id="44" name="Group 44"/>
            <p:cNvGrpSpPr/>
            <p:nvPr/>
          </p:nvGrpSpPr>
          <p:grpSpPr>
            <a:xfrm>
              <a:off x="4285994" y="1401688"/>
              <a:ext cx="6702828" cy="5082105"/>
              <a:chOff x="1109532" y="1196752"/>
              <a:chExt cx="6702828" cy="5082105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2611693" y="5478959"/>
                <a:ext cx="4408579" cy="799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640" b="1" dirty="0">
                    <a:solidFill>
                      <a:prstClr val="black"/>
                    </a:solidFill>
                    <a:latin typeface="Calibri" panose="020F0502020204030204"/>
                    <a:cs typeface="Aharoni" pitchFamily="2" charset="-79"/>
                  </a:rPr>
                  <a:t>Socio-economic challenges</a:t>
                </a:r>
                <a:br>
                  <a:rPr lang="en-US" sz="2640" b="1" dirty="0">
                    <a:solidFill>
                      <a:prstClr val="black"/>
                    </a:solidFill>
                    <a:latin typeface="Calibri" panose="020F0502020204030204"/>
                    <a:cs typeface="Aharoni" pitchFamily="2" charset="-79"/>
                  </a:rPr>
                </a:br>
                <a:r>
                  <a:rPr lang="en-US" sz="2640" b="1" dirty="0">
                    <a:solidFill>
                      <a:prstClr val="black"/>
                    </a:solidFill>
                    <a:latin typeface="Calibri" panose="020F0502020204030204"/>
                    <a:cs typeface="Aharoni" pitchFamily="2" charset="-79"/>
                  </a:rPr>
                  <a:t>for adaptation</a:t>
                </a: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 rot="16200000">
                <a:off x="-490807" y="3085124"/>
                <a:ext cx="4027579" cy="8269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640" b="1" dirty="0">
                    <a:solidFill>
                      <a:prstClr val="black"/>
                    </a:solidFill>
                    <a:latin typeface="Calibri" panose="020F0502020204030204"/>
                    <a:cs typeface="Aharoni" pitchFamily="2" charset="-79"/>
                  </a:rPr>
                  <a:t>Socio-economic</a:t>
                </a:r>
                <a:br>
                  <a:rPr lang="en-US" sz="2640" b="1" dirty="0">
                    <a:solidFill>
                      <a:prstClr val="black"/>
                    </a:solidFill>
                    <a:latin typeface="Calibri" panose="020F0502020204030204"/>
                    <a:cs typeface="Aharoni" pitchFamily="2" charset="-79"/>
                  </a:rPr>
                </a:br>
                <a:r>
                  <a:rPr lang="en-US" sz="2640" b="1" dirty="0">
                    <a:solidFill>
                      <a:prstClr val="black"/>
                    </a:solidFill>
                    <a:latin typeface="Calibri" panose="020F0502020204030204"/>
                    <a:cs typeface="Aharoni" pitchFamily="2" charset="-79"/>
                  </a:rPr>
                  <a:t>challenges for mitigation</a:t>
                </a:r>
              </a:p>
            </p:txBody>
          </p:sp>
          <p:grpSp>
            <p:nvGrpSpPr>
              <p:cNvPr id="63" name="Group 43"/>
              <p:cNvGrpSpPr/>
              <p:nvPr/>
            </p:nvGrpSpPr>
            <p:grpSpPr>
              <a:xfrm>
                <a:off x="2123728" y="1196752"/>
                <a:ext cx="5688632" cy="4176464"/>
                <a:chOff x="2123728" y="1196752"/>
                <a:chExt cx="5688632" cy="4176464"/>
              </a:xfrm>
            </p:grpSpPr>
            <p:sp>
              <p:nvSpPr>
                <p:cNvPr id="64" name="Rectangle 63"/>
                <p:cNvSpPr/>
                <p:nvPr/>
              </p:nvSpPr>
              <p:spPr bwMode="auto">
                <a:xfrm>
                  <a:off x="2123728" y="1628800"/>
                  <a:ext cx="5328592" cy="3744416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993300">
                        <a:tint val="66000"/>
                        <a:satMod val="160000"/>
                        <a:tint val="66000"/>
                        <a:satMod val="160000"/>
                      </a:srgbClr>
                    </a:gs>
                    <a:gs pos="50000">
                      <a:srgbClr val="993300">
                        <a:tint val="66000"/>
                        <a:satMod val="160000"/>
                        <a:tint val="44500"/>
                        <a:satMod val="160000"/>
                      </a:srgbClr>
                    </a:gs>
                    <a:gs pos="100000">
                      <a:srgbClr val="993300">
                        <a:tint val="66000"/>
                        <a:satMod val="160000"/>
                        <a:tint val="23500"/>
                        <a:satMod val="160000"/>
                      </a:srgbClr>
                    </a:gs>
                  </a:gsLst>
                  <a:lin ang="8100000" scaled="1"/>
                  <a:tileRect/>
                </a:gradFill>
                <a:ln w="12700" cap="sq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109728" tIns="54864" rIns="109728" bIns="54864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65" name="Straight Arrow Connector 64"/>
                <p:cNvCxnSpPr/>
                <p:nvPr/>
              </p:nvCxnSpPr>
              <p:spPr bwMode="auto">
                <a:xfrm>
                  <a:off x="2123728" y="5373216"/>
                  <a:ext cx="5688632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50800" cap="sq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arrow"/>
                </a:ln>
                <a:effectLst/>
              </p:spPr>
            </p:cxnSp>
            <p:cxnSp>
              <p:nvCxnSpPr>
                <p:cNvPr id="66" name="Straight Arrow Connector 65"/>
                <p:cNvCxnSpPr/>
                <p:nvPr/>
              </p:nvCxnSpPr>
              <p:spPr bwMode="auto">
                <a:xfrm flipV="1">
                  <a:off x="2123728" y="1196752"/>
                  <a:ext cx="0" cy="4176464"/>
                </a:xfrm>
                <a:prstGeom prst="straightConnector1">
                  <a:avLst/>
                </a:prstGeom>
                <a:solidFill>
                  <a:schemeClr val="accent1"/>
                </a:solidFill>
                <a:ln w="50800" cap="sq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arrow"/>
                </a:ln>
                <a:effectLst/>
              </p:spPr>
            </p:cxnSp>
          </p:grpSp>
        </p:grpSp>
        <p:grpSp>
          <p:nvGrpSpPr>
            <p:cNvPr id="45" name="Group 44"/>
            <p:cNvGrpSpPr/>
            <p:nvPr/>
          </p:nvGrpSpPr>
          <p:grpSpPr>
            <a:xfrm>
              <a:off x="5375401" y="2100673"/>
              <a:ext cx="5167901" cy="3123368"/>
              <a:chOff x="4875068" y="2100673"/>
              <a:chExt cx="5167901" cy="3123368"/>
            </a:xfrm>
          </p:grpSpPr>
          <p:grpSp>
            <p:nvGrpSpPr>
              <p:cNvPr id="46" name="Group 122"/>
              <p:cNvGrpSpPr/>
              <p:nvPr/>
            </p:nvGrpSpPr>
            <p:grpSpPr>
              <a:xfrm>
                <a:off x="5160371" y="4326196"/>
                <a:ext cx="1687084" cy="897845"/>
                <a:chOff x="2599238" y="4005064"/>
                <a:chExt cx="1687084" cy="897845"/>
              </a:xfrm>
            </p:grpSpPr>
            <p:sp>
              <p:nvSpPr>
                <p:cNvPr id="59" name="TextBox 58"/>
                <p:cNvSpPr txBox="1"/>
                <p:nvPr/>
              </p:nvSpPr>
              <p:spPr>
                <a:xfrm>
                  <a:off x="2599238" y="4005064"/>
                  <a:ext cx="1687084" cy="8978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b="1" dirty="0">
                      <a:solidFill>
                        <a:srgbClr val="000000"/>
                      </a:solidFill>
                      <a:latin typeface="Calibri" panose="020F0502020204030204"/>
                    </a:rPr>
                    <a:t>   SSP 1:</a:t>
                  </a:r>
                  <a:br>
                    <a:rPr lang="en-US" b="1" dirty="0">
                      <a:solidFill>
                        <a:srgbClr val="000000"/>
                      </a:solidFill>
                      <a:latin typeface="Calibri" panose="020F0502020204030204"/>
                    </a:rPr>
                  </a:br>
                  <a:r>
                    <a:rPr lang="en-US" sz="1440" i="1" dirty="0">
                      <a:solidFill>
                        <a:srgbClr val="000000"/>
                      </a:solidFill>
                      <a:latin typeface="Calibri" panose="020F0502020204030204"/>
                    </a:rPr>
                    <a:t>(Low Challenges)</a:t>
                  </a:r>
                  <a:br>
                    <a:rPr lang="en-US" dirty="0">
                      <a:solidFill>
                        <a:srgbClr val="000000"/>
                      </a:solidFill>
                      <a:latin typeface="Calibri" panose="020F0502020204030204"/>
                    </a:rPr>
                  </a:br>
                  <a:r>
                    <a:rPr lang="en-US" sz="2400" dirty="0">
                      <a:solidFill>
                        <a:srgbClr val="000000"/>
                      </a:solidFill>
                      <a:latin typeface="Calibri" panose="020F0502020204030204"/>
                    </a:rPr>
                    <a:t>Sustainability</a:t>
                  </a:r>
                </a:p>
              </p:txBody>
            </p:sp>
            <p:sp>
              <p:nvSpPr>
                <p:cNvPr id="60" name="5-Point Star 59"/>
                <p:cNvSpPr/>
                <p:nvPr/>
              </p:nvSpPr>
              <p:spPr bwMode="auto">
                <a:xfrm>
                  <a:off x="2771800" y="4005064"/>
                  <a:ext cx="288032" cy="288032"/>
                </a:xfrm>
                <a:prstGeom prst="star5">
                  <a:avLst/>
                </a:prstGeom>
                <a:solidFill>
                  <a:schemeClr val="tx1"/>
                </a:solidFill>
                <a:ln w="12700" cap="sq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109728" tIns="54864" rIns="109728" bIns="54864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1097224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47" name="Group 124"/>
              <p:cNvGrpSpPr/>
              <p:nvPr/>
            </p:nvGrpSpPr>
            <p:grpSpPr>
              <a:xfrm>
                <a:off x="7959582" y="2100673"/>
                <a:ext cx="1977542" cy="897845"/>
                <a:chOff x="5046294" y="1956656"/>
                <a:chExt cx="1977542" cy="897845"/>
              </a:xfrm>
            </p:grpSpPr>
            <p:sp>
              <p:nvSpPr>
                <p:cNvPr id="57" name="TextBox 56"/>
                <p:cNvSpPr txBox="1"/>
                <p:nvPr/>
              </p:nvSpPr>
              <p:spPr>
                <a:xfrm>
                  <a:off x="5046294" y="1956656"/>
                  <a:ext cx="1977542" cy="8978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b="1" dirty="0">
                      <a:solidFill>
                        <a:srgbClr val="000000"/>
                      </a:solidFill>
                      <a:latin typeface="Calibri" panose="020F0502020204030204"/>
                    </a:rPr>
                    <a:t>     SSP 3:</a:t>
                  </a:r>
                  <a:br>
                    <a:rPr lang="en-US" b="1" dirty="0">
                      <a:solidFill>
                        <a:srgbClr val="000000"/>
                      </a:solidFill>
                      <a:latin typeface="Calibri" panose="020F0502020204030204"/>
                    </a:rPr>
                  </a:br>
                  <a:r>
                    <a:rPr lang="en-US" sz="1440" i="1" dirty="0">
                      <a:solidFill>
                        <a:srgbClr val="000000"/>
                      </a:solidFill>
                      <a:latin typeface="Calibri" panose="020F0502020204030204"/>
                    </a:rPr>
                    <a:t>(High Challenges)</a:t>
                  </a:r>
                  <a:br>
                    <a:rPr lang="en-US" i="1" dirty="0">
                      <a:solidFill>
                        <a:srgbClr val="000000"/>
                      </a:solidFill>
                      <a:latin typeface="Calibri" panose="020F0502020204030204"/>
                    </a:rPr>
                  </a:br>
                  <a:r>
                    <a:rPr lang="en-US" sz="2400" dirty="0">
                      <a:solidFill>
                        <a:srgbClr val="000000"/>
                      </a:solidFill>
                      <a:latin typeface="Calibri" panose="020F0502020204030204"/>
                    </a:rPr>
                    <a:t>Regional Rivalry</a:t>
                  </a:r>
                </a:p>
              </p:txBody>
            </p:sp>
            <p:sp>
              <p:nvSpPr>
                <p:cNvPr id="58" name="5-Point Star 57"/>
                <p:cNvSpPr/>
                <p:nvPr/>
              </p:nvSpPr>
              <p:spPr bwMode="auto">
                <a:xfrm>
                  <a:off x="5436096" y="1956657"/>
                  <a:ext cx="288032" cy="288032"/>
                </a:xfrm>
                <a:prstGeom prst="star5">
                  <a:avLst/>
                </a:prstGeom>
                <a:solidFill>
                  <a:schemeClr val="tx1"/>
                </a:solidFill>
                <a:ln w="12700" cap="sq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109728" tIns="54864" rIns="109728" bIns="54864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1097224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48" name="Group 123"/>
              <p:cNvGrpSpPr/>
              <p:nvPr/>
            </p:nvGrpSpPr>
            <p:grpSpPr>
              <a:xfrm>
                <a:off x="7831805" y="4326196"/>
                <a:ext cx="2211164" cy="897845"/>
                <a:chOff x="4978886" y="4149080"/>
                <a:chExt cx="2211164" cy="897845"/>
              </a:xfrm>
            </p:grpSpPr>
            <p:sp>
              <p:nvSpPr>
                <p:cNvPr id="55" name="TextBox 54"/>
                <p:cNvSpPr txBox="1"/>
                <p:nvPr/>
              </p:nvSpPr>
              <p:spPr>
                <a:xfrm>
                  <a:off x="4978886" y="4149080"/>
                  <a:ext cx="2211164" cy="8978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b="1" dirty="0">
                      <a:solidFill>
                        <a:srgbClr val="000000"/>
                      </a:solidFill>
                      <a:latin typeface="Calibri" panose="020F0502020204030204"/>
                    </a:rPr>
                    <a:t>     SSP 4:</a:t>
                  </a:r>
                  <a:br>
                    <a:rPr lang="en-US" b="1" dirty="0">
                      <a:solidFill>
                        <a:srgbClr val="000000"/>
                      </a:solidFill>
                      <a:latin typeface="Calibri" panose="020F0502020204030204"/>
                    </a:rPr>
                  </a:br>
                  <a:r>
                    <a:rPr lang="en-US" sz="1440" dirty="0">
                      <a:solidFill>
                        <a:srgbClr val="000000"/>
                      </a:solidFill>
                      <a:latin typeface="Calibri" panose="020F0502020204030204"/>
                    </a:rPr>
                    <a:t>(</a:t>
                  </a:r>
                  <a:r>
                    <a:rPr lang="en-US" sz="1440" i="1" dirty="0">
                      <a:solidFill>
                        <a:srgbClr val="000000"/>
                      </a:solidFill>
                      <a:latin typeface="Calibri" panose="020F0502020204030204"/>
                    </a:rPr>
                    <a:t>Adapt. Challenges Dominate)</a:t>
                  </a:r>
                  <a:br>
                    <a:rPr lang="en-US" i="1" dirty="0">
                      <a:solidFill>
                        <a:srgbClr val="000000"/>
                      </a:solidFill>
                      <a:latin typeface="Calibri" panose="020F0502020204030204"/>
                    </a:rPr>
                  </a:br>
                  <a:r>
                    <a:rPr lang="en-US" sz="2400" dirty="0">
                      <a:solidFill>
                        <a:srgbClr val="000000"/>
                      </a:solidFill>
                      <a:latin typeface="Calibri" panose="020F0502020204030204"/>
                    </a:rPr>
                    <a:t>Inequality</a:t>
                  </a:r>
                </a:p>
              </p:txBody>
            </p:sp>
            <p:sp>
              <p:nvSpPr>
                <p:cNvPr id="56" name="5-Point Star 55"/>
                <p:cNvSpPr/>
                <p:nvPr/>
              </p:nvSpPr>
              <p:spPr bwMode="auto">
                <a:xfrm>
                  <a:off x="5508104" y="4149080"/>
                  <a:ext cx="288032" cy="288032"/>
                </a:xfrm>
                <a:prstGeom prst="star5">
                  <a:avLst/>
                </a:prstGeom>
                <a:solidFill>
                  <a:schemeClr val="tx1"/>
                </a:solidFill>
                <a:ln w="12700" cap="sq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109728" tIns="54864" rIns="109728" bIns="54864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1097224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49" name="Group 125"/>
              <p:cNvGrpSpPr/>
              <p:nvPr/>
            </p:nvGrpSpPr>
            <p:grpSpPr>
              <a:xfrm>
                <a:off x="4875068" y="2104981"/>
                <a:ext cx="2036139" cy="1224334"/>
                <a:chOff x="2439937" y="1844824"/>
                <a:chExt cx="2036139" cy="1224334"/>
              </a:xfrm>
            </p:grpSpPr>
            <p:sp>
              <p:nvSpPr>
                <p:cNvPr id="53" name="TextBox 52"/>
                <p:cNvSpPr txBox="1"/>
                <p:nvPr/>
              </p:nvSpPr>
              <p:spPr>
                <a:xfrm>
                  <a:off x="2439937" y="1844824"/>
                  <a:ext cx="2036139" cy="12243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b="1" dirty="0">
                      <a:solidFill>
                        <a:srgbClr val="000000"/>
                      </a:solidFill>
                      <a:latin typeface="Calibri" panose="020F0502020204030204"/>
                    </a:rPr>
                    <a:t>      SSP 5:</a:t>
                  </a:r>
                  <a:br>
                    <a:rPr lang="en-US" b="1" dirty="0">
                      <a:solidFill>
                        <a:srgbClr val="000000"/>
                      </a:solidFill>
                      <a:latin typeface="Calibri" panose="020F0502020204030204"/>
                    </a:rPr>
                  </a:br>
                  <a:r>
                    <a:rPr lang="en-US" sz="1440" i="1" dirty="0">
                      <a:solidFill>
                        <a:srgbClr val="000000"/>
                      </a:solidFill>
                      <a:latin typeface="Calibri" panose="020F0502020204030204"/>
                    </a:rPr>
                    <a:t>(</a:t>
                  </a:r>
                  <a:r>
                    <a:rPr lang="en-US" sz="1440" i="1" dirty="0" err="1">
                      <a:solidFill>
                        <a:srgbClr val="000000"/>
                      </a:solidFill>
                      <a:latin typeface="Calibri" panose="020F0502020204030204"/>
                    </a:rPr>
                    <a:t>Mit</a:t>
                  </a:r>
                  <a:r>
                    <a:rPr lang="en-US" sz="1440" i="1" dirty="0">
                      <a:solidFill>
                        <a:srgbClr val="000000"/>
                      </a:solidFill>
                      <a:latin typeface="Calibri" panose="020F0502020204030204"/>
                    </a:rPr>
                    <a:t>. Challenges Dominate)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2400" dirty="0">
                      <a:solidFill>
                        <a:srgbClr val="000000"/>
                      </a:solidFill>
                      <a:latin typeface="Calibri" panose="020F0502020204030204"/>
                    </a:rPr>
                    <a:t>Fossil-fueled</a:t>
                  </a:r>
                  <a:br>
                    <a:rPr lang="en-US" sz="2400" dirty="0">
                      <a:solidFill>
                        <a:srgbClr val="000000"/>
                      </a:solidFill>
                      <a:latin typeface="Calibri" panose="020F0502020204030204"/>
                    </a:rPr>
                  </a:br>
                  <a:r>
                    <a:rPr lang="en-US" sz="2400" dirty="0">
                      <a:solidFill>
                        <a:srgbClr val="000000"/>
                      </a:solidFill>
                      <a:latin typeface="Calibri" panose="020F0502020204030204"/>
                    </a:rPr>
                    <a:t>Development</a:t>
                  </a:r>
                </a:p>
              </p:txBody>
            </p:sp>
            <p:sp>
              <p:nvSpPr>
                <p:cNvPr id="54" name="5-Point Star 53"/>
                <p:cNvSpPr/>
                <p:nvPr/>
              </p:nvSpPr>
              <p:spPr bwMode="auto">
                <a:xfrm>
                  <a:off x="2915816" y="1844824"/>
                  <a:ext cx="288032" cy="288032"/>
                </a:xfrm>
                <a:prstGeom prst="star5">
                  <a:avLst/>
                </a:prstGeom>
                <a:solidFill>
                  <a:schemeClr val="tx1"/>
                </a:solidFill>
                <a:ln w="12700" cap="sq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109728" tIns="54864" rIns="109728" bIns="54864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1097224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50" name="Group 126"/>
              <p:cNvGrpSpPr/>
              <p:nvPr/>
            </p:nvGrpSpPr>
            <p:grpSpPr>
              <a:xfrm>
                <a:off x="6263213" y="3212977"/>
                <a:ext cx="2357419" cy="897845"/>
                <a:chOff x="3515075" y="2996952"/>
                <a:chExt cx="2357419" cy="897845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3515075" y="2996952"/>
                  <a:ext cx="2357419" cy="8978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b="1" dirty="0">
                      <a:solidFill>
                        <a:srgbClr val="000000"/>
                      </a:solidFill>
                      <a:latin typeface="Calibri" panose="020F0502020204030204"/>
                    </a:rPr>
                    <a:t>     SSP 2:</a:t>
                  </a:r>
                  <a:br>
                    <a:rPr lang="en-US" b="1" dirty="0">
                      <a:solidFill>
                        <a:srgbClr val="000000"/>
                      </a:solidFill>
                      <a:latin typeface="Calibri" panose="020F0502020204030204"/>
                    </a:rPr>
                  </a:br>
                  <a:r>
                    <a:rPr lang="en-US" sz="1440" i="1" dirty="0">
                      <a:solidFill>
                        <a:srgbClr val="000000"/>
                      </a:solidFill>
                      <a:latin typeface="Calibri" panose="020F0502020204030204"/>
                    </a:rPr>
                    <a:t> (Intermediate Challenges) </a:t>
                  </a:r>
                  <a:br>
                    <a:rPr lang="en-US" dirty="0">
                      <a:solidFill>
                        <a:srgbClr val="000000"/>
                      </a:solidFill>
                      <a:latin typeface="Calibri" panose="020F0502020204030204"/>
                    </a:rPr>
                  </a:br>
                  <a:r>
                    <a:rPr lang="en-US" sz="2400" dirty="0">
                      <a:solidFill>
                        <a:srgbClr val="000000"/>
                      </a:solidFill>
                      <a:latin typeface="Calibri" panose="020F0502020204030204"/>
                    </a:rPr>
                    <a:t>Middle of the Road</a:t>
                  </a:r>
                </a:p>
              </p:txBody>
            </p:sp>
            <p:sp>
              <p:nvSpPr>
                <p:cNvPr id="52" name="5-Point Star 51"/>
                <p:cNvSpPr/>
                <p:nvPr/>
              </p:nvSpPr>
              <p:spPr bwMode="auto">
                <a:xfrm>
                  <a:off x="4139952" y="2996952"/>
                  <a:ext cx="288032" cy="288032"/>
                </a:xfrm>
                <a:prstGeom prst="star5">
                  <a:avLst/>
                </a:prstGeom>
                <a:solidFill>
                  <a:schemeClr val="tx1"/>
                </a:solidFill>
                <a:ln w="12700" cap="sq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109728" tIns="54864" rIns="109728" bIns="54864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1097224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</p:grpSp>
      </p:grpSp>
      <p:sp>
        <p:nvSpPr>
          <p:cNvPr id="3" name="TextBox 2"/>
          <p:cNvSpPr txBox="1"/>
          <p:nvPr/>
        </p:nvSpPr>
        <p:spPr>
          <a:xfrm>
            <a:off x="236668" y="7551869"/>
            <a:ext cx="233602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O’Neill et al., 2017.</a:t>
            </a:r>
          </a:p>
        </p:txBody>
      </p:sp>
    </p:spTree>
    <p:extLst>
      <p:ext uri="{BB962C8B-B14F-4D97-AF65-F5344CB8AC3E}">
        <p14:creationId xmlns:p14="http://schemas.microsoft.com/office/powerpoint/2010/main" val="3467044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0791" y="2109190"/>
            <a:ext cx="6475775" cy="5102931"/>
          </a:xfrm>
          <a:prstGeom prst="rect">
            <a:avLst/>
          </a:prstGeom>
          <a:noFill/>
        </p:spPr>
        <p:txBody>
          <a:bodyPr wrap="square" lIns="109722" tIns="54862" rIns="109722" bIns="54862" rtlCol="0">
            <a:spAutoFit/>
          </a:bodyPr>
          <a:lstStyle/>
          <a:p>
            <a:r>
              <a:rPr lang="en-US" sz="2880" b="1" dirty="0"/>
              <a:t>SSP3: Regional Rivalry</a:t>
            </a:r>
          </a:p>
          <a:p>
            <a:endParaRPr lang="en-US" sz="2400" dirty="0"/>
          </a:p>
          <a:p>
            <a:pPr>
              <a:spcAft>
                <a:spcPts val="1440"/>
              </a:spcAft>
            </a:pPr>
            <a:r>
              <a:rPr lang="en-US" sz="2880" dirty="0"/>
              <a:t>Multi-pole Cold War</a:t>
            </a:r>
          </a:p>
          <a:p>
            <a:pPr>
              <a:spcAft>
                <a:spcPts val="1440"/>
              </a:spcAft>
            </a:pPr>
            <a:r>
              <a:rPr lang="en-US" sz="2880" dirty="0"/>
              <a:t>Conflict, focus on security</a:t>
            </a:r>
          </a:p>
          <a:p>
            <a:pPr>
              <a:spcAft>
                <a:spcPts val="1440"/>
              </a:spcAft>
            </a:pPr>
            <a:r>
              <a:rPr lang="en-US" sz="2880" dirty="0"/>
              <a:t>Barriers to trade, migration</a:t>
            </a:r>
          </a:p>
          <a:p>
            <a:pPr>
              <a:spcAft>
                <a:spcPts val="1440"/>
              </a:spcAft>
            </a:pPr>
            <a:r>
              <a:rPr lang="en-US" sz="2880" dirty="0"/>
              <a:t>Little investment in health, education</a:t>
            </a:r>
          </a:p>
          <a:p>
            <a:pPr>
              <a:spcAft>
                <a:spcPts val="1440"/>
              </a:spcAft>
            </a:pPr>
            <a:r>
              <a:rPr lang="en-US" sz="2880" dirty="0"/>
              <a:t>Slow technological progress</a:t>
            </a:r>
          </a:p>
          <a:p>
            <a:pPr>
              <a:spcAft>
                <a:spcPts val="1440"/>
              </a:spcAft>
            </a:pPr>
            <a:r>
              <a:rPr lang="en-US" sz="2880" dirty="0"/>
              <a:t>Weak institutions</a:t>
            </a:r>
          </a:p>
          <a:p>
            <a:pPr>
              <a:spcAft>
                <a:spcPts val="1440"/>
              </a:spcAft>
            </a:pPr>
            <a:r>
              <a:rPr lang="en-US" sz="2880" dirty="0"/>
              <a:t>Slow income growth</a:t>
            </a:r>
          </a:p>
        </p:txBody>
      </p:sp>
      <p:grpSp>
        <p:nvGrpSpPr>
          <p:cNvPr id="3" name="Group 4"/>
          <p:cNvGrpSpPr/>
          <p:nvPr/>
        </p:nvGrpSpPr>
        <p:grpSpPr>
          <a:xfrm>
            <a:off x="6057819" y="472040"/>
            <a:ext cx="1013222" cy="1456506"/>
            <a:chOff x="2990850" y="1619250"/>
            <a:chExt cx="3162300" cy="3619500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990850" y="1619250"/>
              <a:ext cx="3162300" cy="3619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3324461" y="2195313"/>
              <a:ext cx="2787687" cy="11472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993300"/>
                  </a:solidFill>
                  <a:latin typeface="French Script MT" pitchFamily="66" charset="0"/>
                </a:rPr>
                <a:t>SSP 3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2092941" y="7616806"/>
            <a:ext cx="2796138" cy="509687"/>
          </a:xfrm>
          <a:prstGeom prst="rect">
            <a:avLst/>
          </a:prstGeom>
          <a:noFill/>
        </p:spPr>
        <p:txBody>
          <a:bodyPr wrap="none" lIns="109722" tIns="54862" rIns="109722" bIns="54862" rtlCol="0">
            <a:spAutoFit/>
          </a:bodyPr>
          <a:lstStyle/>
          <a:p>
            <a:r>
              <a:rPr lang="en-US" sz="2592" dirty="0"/>
              <a:t>O’Neill et al., 2015.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68136" y="2122910"/>
            <a:ext cx="6199734" cy="4923395"/>
          </a:xfrm>
          <a:prstGeom prst="rect">
            <a:avLst/>
          </a:prstGeom>
          <a:noFill/>
        </p:spPr>
        <p:txBody>
          <a:bodyPr wrap="square" lIns="109722" tIns="54862" rIns="109722" bIns="54862" rtlCol="0">
            <a:spAutoFit/>
          </a:bodyPr>
          <a:lstStyle/>
          <a:p>
            <a:r>
              <a:rPr lang="en-US" sz="2880" b="1" dirty="0"/>
              <a:t>SSP5: Fossil-fueled development</a:t>
            </a:r>
          </a:p>
          <a:p>
            <a:endParaRPr lang="en-US" sz="2400" dirty="0"/>
          </a:p>
          <a:p>
            <a:pPr>
              <a:spcAft>
                <a:spcPts val="1440"/>
              </a:spcAft>
            </a:pPr>
            <a:r>
              <a:rPr lang="en-US" sz="2880" dirty="0"/>
              <a:t>Rise of the global middle class</a:t>
            </a:r>
          </a:p>
          <a:p>
            <a:pPr>
              <a:spcAft>
                <a:spcPts val="1440"/>
              </a:spcAft>
            </a:pPr>
            <a:r>
              <a:rPr lang="en-US" sz="2880" dirty="0"/>
              <a:t>Rapid technological progress</a:t>
            </a:r>
          </a:p>
          <a:p>
            <a:pPr>
              <a:spcAft>
                <a:spcPts val="1440"/>
              </a:spcAft>
            </a:pPr>
            <a:r>
              <a:rPr lang="en-US" sz="2880" dirty="0"/>
              <a:t>Large investments in human well being (health, education)</a:t>
            </a:r>
          </a:p>
          <a:p>
            <a:pPr>
              <a:spcAft>
                <a:spcPts val="1440"/>
              </a:spcAft>
            </a:pPr>
            <a:r>
              <a:rPr lang="en-US" sz="2880" dirty="0"/>
              <a:t>Well functioning institutions</a:t>
            </a:r>
          </a:p>
          <a:p>
            <a:pPr>
              <a:spcAft>
                <a:spcPts val="1440"/>
              </a:spcAft>
            </a:pPr>
            <a:r>
              <a:rPr lang="en-US" sz="2880" dirty="0"/>
              <a:t>Rapid economic growth</a:t>
            </a:r>
          </a:p>
          <a:p>
            <a:pPr>
              <a:spcAft>
                <a:spcPts val="1440"/>
              </a:spcAft>
            </a:pPr>
            <a:r>
              <a:rPr lang="en-US" sz="2880" dirty="0"/>
              <a:t>Fossil-centered energy system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 Narratives</a:t>
            </a:r>
          </a:p>
        </p:txBody>
      </p:sp>
    </p:spTree>
    <p:extLst>
      <p:ext uri="{BB962C8B-B14F-4D97-AF65-F5344CB8AC3E}">
        <p14:creationId xmlns:p14="http://schemas.microsoft.com/office/powerpoint/2010/main" val="1488619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 global population and GDP projections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237" y="2028826"/>
            <a:ext cx="10979926" cy="59819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122644" y="7567563"/>
            <a:ext cx="6005105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92" dirty="0"/>
              <a:t>Carbon Brief, 2018, based on SSP database.</a:t>
            </a:r>
          </a:p>
        </p:txBody>
      </p:sp>
    </p:spTree>
    <p:extLst>
      <p:ext uri="{BB962C8B-B14F-4D97-AF65-F5344CB8AC3E}">
        <p14:creationId xmlns:p14="http://schemas.microsoft.com/office/powerpoint/2010/main" val="1564873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18" y="2040970"/>
            <a:ext cx="6085631" cy="4699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 Population: Asia, 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37983" y="3509933"/>
            <a:ext cx="853119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92" dirty="0"/>
              <a:t>India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31363" y="4892487"/>
            <a:ext cx="947695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92" dirty="0"/>
              <a:t>China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740118" y="3509933"/>
            <a:ext cx="384275" cy="2215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4740118" y="3731532"/>
            <a:ext cx="384275" cy="2968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925496" y="3436763"/>
            <a:ext cx="1988173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92" dirty="0"/>
              <a:t>United States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652384" y="2040971"/>
            <a:ext cx="1590438" cy="836863"/>
            <a:chOff x="3203848" y="5836622"/>
            <a:chExt cx="1325365" cy="697386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3207147" y="6021288"/>
              <a:ext cx="530100" cy="0"/>
            </a:xfrm>
            <a:prstGeom prst="line">
              <a:avLst/>
            </a:prstGeom>
            <a:ln w="38100">
              <a:solidFill>
                <a:srgbClr val="9900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203848" y="6309320"/>
              <a:ext cx="530100" cy="0"/>
            </a:xfrm>
            <a:prstGeom prst="line">
              <a:avLst/>
            </a:prstGeom>
            <a:ln w="38100">
              <a:solidFill>
                <a:srgbClr val="FF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828440" y="5836622"/>
              <a:ext cx="690894" cy="4093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92" dirty="0"/>
                <a:t>SSP3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38319" y="6124654"/>
              <a:ext cx="690894" cy="4093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92" dirty="0"/>
                <a:t>SSP5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0630343" y="7650519"/>
            <a:ext cx="4000057" cy="509687"/>
          </a:xfrm>
          <a:prstGeom prst="rect">
            <a:avLst/>
          </a:prstGeom>
          <a:noFill/>
        </p:spPr>
        <p:txBody>
          <a:bodyPr wrap="none" lIns="109722" tIns="54862" rIns="109722" bIns="54862" rtlCol="0">
            <a:spAutoFit/>
          </a:bodyPr>
          <a:lstStyle/>
          <a:p>
            <a:r>
              <a:rPr lang="en-US" sz="2592" dirty="0"/>
              <a:t>Based on KC and Lutz, 2015.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614F75-EEC9-4E4C-8CE3-DE61B158F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201" y="2040970"/>
            <a:ext cx="6175585" cy="469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55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24078"/>
            <a:ext cx="12618720" cy="1590676"/>
          </a:xfrm>
        </p:spPr>
        <p:txBody>
          <a:bodyPr>
            <a:normAutofit/>
          </a:bodyPr>
          <a:lstStyle/>
          <a:p>
            <a:r>
              <a:rPr lang="en-US" dirty="0"/>
              <a:t>SSP-based emissions projections</a:t>
            </a: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 cstate="print"/>
          <a:srcRect b="6403"/>
          <a:stretch>
            <a:fillRect/>
          </a:stretch>
        </p:blipFill>
        <p:spPr bwMode="auto">
          <a:xfrm>
            <a:off x="1097810" y="5091179"/>
            <a:ext cx="1382554" cy="19010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7" name="Group 10"/>
          <p:cNvGrpSpPr/>
          <p:nvPr/>
        </p:nvGrpSpPr>
        <p:grpSpPr>
          <a:xfrm>
            <a:off x="1005840" y="2578973"/>
            <a:ext cx="1382554" cy="1987421"/>
            <a:chOff x="2990850" y="1619250"/>
            <a:chExt cx="3162300" cy="361950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990850" y="1619250"/>
              <a:ext cx="3162300" cy="3619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3324462" y="2195313"/>
              <a:ext cx="2240982" cy="8407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993300"/>
                  </a:solidFill>
                  <a:latin typeface="French Script MT" pitchFamily="66" charset="0"/>
                </a:rPr>
                <a:t>SSP X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480365" y="1434167"/>
            <a:ext cx="1653209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60" b="1" dirty="0"/>
              <a:t>SSPs 1-5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05829" y="1434167"/>
            <a:ext cx="5318731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60" b="1" dirty="0"/>
              <a:t>Emissions</a:t>
            </a:r>
          </a:p>
        </p:txBody>
      </p:sp>
      <p:sp>
        <p:nvSpPr>
          <p:cNvPr id="138" name="Right Arrow 137"/>
          <p:cNvSpPr/>
          <p:nvPr/>
        </p:nvSpPr>
        <p:spPr>
          <a:xfrm>
            <a:off x="5928751" y="3877763"/>
            <a:ext cx="1132722" cy="777686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sp>
        <p:nvSpPr>
          <p:cNvPr id="164" name="TextBox 163"/>
          <p:cNvSpPr txBox="1"/>
          <p:nvPr/>
        </p:nvSpPr>
        <p:spPr>
          <a:xfrm>
            <a:off x="2789242" y="3091939"/>
            <a:ext cx="2947913" cy="627854"/>
          </a:xfrm>
          <a:prstGeom prst="rect">
            <a:avLst/>
          </a:prstGeom>
          <a:noFill/>
        </p:spPr>
        <p:txBody>
          <a:bodyPr wrap="square" lIns="109716" tIns="54859" rIns="109716" bIns="54859" rtlCol="0">
            <a:spAutoFit/>
          </a:bodyPr>
          <a:lstStyle/>
          <a:p>
            <a:r>
              <a:rPr lang="en-US" sz="3360" b="1" dirty="0"/>
              <a:t>Narratives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2789242" y="5196979"/>
            <a:ext cx="2947913" cy="1144919"/>
          </a:xfrm>
          <a:prstGeom prst="rect">
            <a:avLst/>
          </a:prstGeom>
          <a:noFill/>
        </p:spPr>
        <p:txBody>
          <a:bodyPr wrap="square" lIns="109716" tIns="54859" rIns="109716" bIns="54859" rtlCol="0">
            <a:spAutoFit/>
          </a:bodyPr>
          <a:lstStyle/>
          <a:p>
            <a:r>
              <a:rPr lang="en-US" sz="3360" b="1" dirty="0"/>
              <a:t>Quantitative Elements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82425" y="2658968"/>
            <a:ext cx="2625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Integrated</a:t>
            </a:r>
          </a:p>
          <a:p>
            <a:pPr algn="ctr"/>
            <a:r>
              <a:rPr lang="en-US" sz="2400" dirty="0"/>
              <a:t>Assessment</a:t>
            </a:r>
          </a:p>
          <a:p>
            <a:pPr algn="ctr"/>
            <a:r>
              <a:rPr lang="en-US" sz="2400" dirty="0"/>
              <a:t>Models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/>
          <a:srcRect r="50185" b="10929"/>
          <a:stretch/>
        </p:blipFill>
        <p:spPr>
          <a:xfrm>
            <a:off x="8067326" y="1990810"/>
            <a:ext cx="5557234" cy="539587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625295" y="7762740"/>
            <a:ext cx="6005105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92" dirty="0"/>
              <a:t>Carbon Brief, 2018, based on SSP database.</a:t>
            </a:r>
          </a:p>
        </p:txBody>
      </p:sp>
    </p:spTree>
    <p:extLst>
      <p:ext uri="{BB962C8B-B14F-4D97-AF65-F5344CB8AC3E}">
        <p14:creationId xmlns:p14="http://schemas.microsoft.com/office/powerpoint/2010/main" val="1251206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FFE2FF6B-2FF3-47AA-A4C7-CD5685026FE3}"/>
              </a:ext>
            </a:extLst>
          </p:cNvPr>
          <p:cNvSpPr txBox="1"/>
          <p:nvPr/>
        </p:nvSpPr>
        <p:spPr>
          <a:xfrm>
            <a:off x="9104720" y="7002535"/>
            <a:ext cx="553357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760" dirty="0">
                <a:solidFill>
                  <a:prstClr val="black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40C81A-56F0-4983-94D3-35C2E77CF763}"/>
              </a:ext>
            </a:extLst>
          </p:cNvPr>
          <p:cNvSpPr txBox="1"/>
          <p:nvPr/>
        </p:nvSpPr>
        <p:spPr>
          <a:xfrm>
            <a:off x="9693727" y="7119406"/>
            <a:ext cx="392729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80" dirty="0">
                <a:solidFill>
                  <a:prstClr val="black"/>
                </a:solidFill>
                <a:latin typeface="Calibri" panose="020F0502020204030204"/>
              </a:rPr>
              <a:t>Updates of original RCPs.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558" y="438150"/>
            <a:ext cx="12863182" cy="1172975"/>
          </a:xfrm>
        </p:spPr>
        <p:txBody>
          <a:bodyPr/>
          <a:lstStyle/>
          <a:p>
            <a:r>
              <a:rPr lang="en-US" dirty="0"/>
              <a:t>SSP-based climate projections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93046" y="1641027"/>
            <a:ext cx="3999749" cy="1126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60" dirty="0">
                <a:solidFill>
                  <a:prstClr val="black"/>
                </a:solidFill>
                <a:latin typeface="Calibri" panose="020F0502020204030204"/>
              </a:rPr>
              <a:t>Radiative forcing</a:t>
            </a:r>
            <a:br>
              <a:rPr lang="en-US" sz="336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US" sz="3360" dirty="0">
                <a:solidFill>
                  <a:prstClr val="black"/>
                </a:solidFill>
                <a:latin typeface="Calibri" panose="020F0502020204030204"/>
              </a:rPr>
              <a:t>(from concentrations)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15293" y="1641027"/>
            <a:ext cx="4995085" cy="1126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60" dirty="0">
                <a:solidFill>
                  <a:prstClr val="black"/>
                </a:solidFill>
                <a:latin typeface="Calibri" panose="020F0502020204030204"/>
              </a:rPr>
              <a:t>Global Mean Temp. Change</a:t>
            </a:r>
            <a:br>
              <a:rPr lang="en-US" sz="336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US" sz="3360" dirty="0">
                <a:solidFill>
                  <a:prstClr val="black"/>
                </a:solidFill>
                <a:latin typeface="Calibri" panose="020F0502020204030204"/>
              </a:rPr>
              <a:t>(CMIP6)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628466" y="2213490"/>
            <a:ext cx="208259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4" y="2797391"/>
            <a:ext cx="8107549" cy="52925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0263" y="7795539"/>
            <a:ext cx="4347922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O’Neill et al., 2016; Riahi et al., 2017.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66616" y="3126497"/>
            <a:ext cx="553357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760" dirty="0">
                <a:solidFill>
                  <a:prstClr val="black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270350" y="4518622"/>
            <a:ext cx="553357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760" dirty="0">
                <a:solidFill>
                  <a:prstClr val="black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274085" y="5059793"/>
            <a:ext cx="553357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760" dirty="0">
                <a:solidFill>
                  <a:prstClr val="black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277819" y="5824903"/>
            <a:ext cx="553357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760" dirty="0">
                <a:solidFill>
                  <a:prstClr val="black"/>
                </a:solidFill>
                <a:latin typeface="Calibri" panose="020F0502020204030204"/>
              </a:rPr>
              <a:t>*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75286" y="3720239"/>
            <a:ext cx="2888756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80" dirty="0">
                <a:solidFill>
                  <a:prstClr val="black"/>
                </a:solidFill>
                <a:latin typeface="Calibri" panose="020F0502020204030204"/>
              </a:rPr>
              <a:t>SSP-based concentration/</a:t>
            </a:r>
            <a:br>
              <a:rPr lang="en-US" sz="288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US" sz="2880" dirty="0">
                <a:solidFill>
                  <a:prstClr val="black"/>
                </a:solidFill>
                <a:latin typeface="Calibri" panose="020F0502020204030204"/>
              </a:rPr>
              <a:t>forcing pathways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1749E6-9DCB-4E35-B4A4-C516D69EC5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76"/>
          <a:stretch/>
        </p:blipFill>
        <p:spPr>
          <a:xfrm>
            <a:off x="7173616" y="2739899"/>
            <a:ext cx="7366265" cy="555183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B99F49F-84E8-4651-9560-83C735FC0098}"/>
              </a:ext>
            </a:extLst>
          </p:cNvPr>
          <p:cNvSpPr txBox="1"/>
          <p:nvPr/>
        </p:nvSpPr>
        <p:spPr>
          <a:xfrm>
            <a:off x="11752477" y="7846254"/>
            <a:ext cx="237392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Tebaldi et al., 2020.</a:t>
            </a:r>
          </a:p>
        </p:txBody>
      </p:sp>
    </p:spTree>
    <p:extLst>
      <p:ext uri="{BB962C8B-B14F-4D97-AF65-F5344CB8AC3E}">
        <p14:creationId xmlns:p14="http://schemas.microsoft.com/office/powerpoint/2010/main" val="352654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558" y="438150"/>
            <a:ext cx="12863182" cy="1590676"/>
          </a:xfrm>
        </p:spPr>
        <p:txBody>
          <a:bodyPr/>
          <a:lstStyle/>
          <a:p>
            <a:r>
              <a:rPr lang="en-US" dirty="0"/>
              <a:t>Representative Concentration Pathways (RCPs)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99041" y="1641027"/>
            <a:ext cx="3999749" cy="1126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60" dirty="0">
                <a:solidFill>
                  <a:prstClr val="black"/>
                </a:solidFill>
                <a:latin typeface="Calibri" panose="020F0502020204030204"/>
              </a:rPr>
              <a:t>Radiative forcing</a:t>
            </a:r>
            <a:br>
              <a:rPr lang="en-US" sz="336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US" sz="3360" dirty="0">
                <a:solidFill>
                  <a:prstClr val="black"/>
                </a:solidFill>
                <a:latin typeface="Calibri" panose="020F0502020204030204"/>
              </a:rPr>
              <a:t>(from concentrations)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021295" y="1641027"/>
            <a:ext cx="4995085" cy="1126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60" dirty="0">
                <a:solidFill>
                  <a:prstClr val="black"/>
                </a:solidFill>
                <a:latin typeface="Calibri" panose="020F0502020204030204"/>
              </a:rPr>
              <a:t>Global Mean Temp. Change</a:t>
            </a:r>
            <a:br>
              <a:rPr lang="en-US" sz="336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US" sz="3360" dirty="0">
                <a:solidFill>
                  <a:prstClr val="black"/>
                </a:solidFill>
                <a:latin typeface="Calibri" panose="020F0502020204030204"/>
              </a:rPr>
              <a:t>(CMIP5)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440832" y="2213490"/>
            <a:ext cx="208259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647473" y="2790618"/>
            <a:ext cx="5883959" cy="5063635"/>
            <a:chOff x="722440" y="2325515"/>
            <a:chExt cx="4903299" cy="4219696"/>
          </a:xfrm>
        </p:grpSpPr>
        <p:grpSp>
          <p:nvGrpSpPr>
            <p:cNvPr id="24" name="Group 23"/>
            <p:cNvGrpSpPr/>
            <p:nvPr/>
          </p:nvGrpSpPr>
          <p:grpSpPr>
            <a:xfrm>
              <a:off x="722440" y="2325515"/>
              <a:ext cx="4146014" cy="4219696"/>
              <a:chOff x="722440" y="2325515"/>
              <a:chExt cx="4146014" cy="4219696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722440" y="2325515"/>
                <a:ext cx="4146014" cy="4219696"/>
                <a:chOff x="2140047" y="1819553"/>
                <a:chExt cx="3650073" cy="3714941"/>
              </a:xfrm>
            </p:grpSpPr>
            <p:pic>
              <p:nvPicPr>
                <p:cNvPr id="20" name="Picture 19"/>
                <p:cNvPicPr>
                  <a:picLocks noChangeAspect="1"/>
                </p:cNvPicPr>
                <p:nvPr/>
              </p:nvPicPr>
              <p:blipFill rotWithShape="1">
                <a:blip r:embed="rId3"/>
                <a:srcRect b="25109"/>
                <a:stretch/>
              </p:blipFill>
              <p:spPr>
                <a:xfrm>
                  <a:off x="2140047" y="1819553"/>
                  <a:ext cx="3650073" cy="3236541"/>
                </a:xfrm>
                <a:prstGeom prst="rect">
                  <a:avLst/>
                </a:prstGeom>
              </p:spPr>
            </p:pic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8828" t="84983"/>
                <a:stretch/>
              </p:blipFill>
              <p:spPr>
                <a:xfrm>
                  <a:off x="2809361" y="4885468"/>
                  <a:ext cx="2962830" cy="649026"/>
                </a:xfrm>
                <a:prstGeom prst="rect">
                  <a:avLst/>
                </a:prstGeom>
              </p:spPr>
            </p:pic>
          </p:grpSp>
          <p:sp>
            <p:nvSpPr>
              <p:cNvPr id="21" name="TextBox 20"/>
              <p:cNvSpPr txBox="1"/>
              <p:nvPr/>
            </p:nvSpPr>
            <p:spPr>
              <a:xfrm>
                <a:off x="1234099" y="5911689"/>
                <a:ext cx="296823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40" dirty="0">
                    <a:solidFill>
                      <a:prstClr val="black"/>
                    </a:solidFill>
                    <a:latin typeface="Calibri" panose="020F0502020204030204"/>
                  </a:rPr>
                  <a:t>2</a:t>
                </a: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 flipH="1">
              <a:off x="4572781" y="2802568"/>
              <a:ext cx="1052958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80" dirty="0">
                  <a:solidFill>
                    <a:prstClr val="black"/>
                  </a:solidFill>
                  <a:latin typeface="Calibri" panose="020F0502020204030204"/>
                </a:rPr>
                <a:t>RCP8.5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 flipH="1">
              <a:off x="4560589" y="3796216"/>
              <a:ext cx="1052958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80" dirty="0">
                  <a:solidFill>
                    <a:prstClr val="black"/>
                  </a:solidFill>
                  <a:latin typeface="Calibri" panose="020F0502020204030204"/>
                </a:rPr>
                <a:t>RCP6.0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 flipH="1">
              <a:off x="4548397" y="4222936"/>
              <a:ext cx="1052958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80" dirty="0">
                  <a:solidFill>
                    <a:prstClr val="black"/>
                  </a:solidFill>
                  <a:latin typeface="Calibri" panose="020F0502020204030204"/>
                </a:rPr>
                <a:t>RCP4.5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flipH="1">
              <a:off x="4554493" y="4777672"/>
              <a:ext cx="1052958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80" dirty="0">
                  <a:solidFill>
                    <a:prstClr val="black"/>
                  </a:solidFill>
                  <a:latin typeface="Calibri" panose="020F0502020204030204"/>
                </a:rPr>
                <a:t>RCP2.6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748010" y="2785955"/>
            <a:ext cx="6503134" cy="5068300"/>
            <a:chOff x="6639555" y="2321629"/>
            <a:chExt cx="5419278" cy="4223583"/>
          </a:xfrm>
          <a:noFill/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056" t="8161" r="16866"/>
            <a:stretch/>
          </p:blipFill>
          <p:spPr>
            <a:xfrm>
              <a:off x="6639555" y="2321629"/>
              <a:ext cx="4571318" cy="4223583"/>
            </a:xfrm>
            <a:prstGeom prst="rect">
              <a:avLst/>
            </a:prstGeom>
            <a:grpFill/>
          </p:spPr>
        </p:pic>
        <p:sp>
          <p:nvSpPr>
            <p:cNvPr id="34" name="TextBox 33"/>
            <p:cNvSpPr txBox="1"/>
            <p:nvPr/>
          </p:nvSpPr>
          <p:spPr>
            <a:xfrm flipH="1">
              <a:off x="11005875" y="2789560"/>
              <a:ext cx="1052958" cy="44627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880" dirty="0">
                  <a:solidFill>
                    <a:prstClr val="black"/>
                  </a:solidFill>
                  <a:latin typeface="Calibri" panose="020F0502020204030204"/>
                </a:rPr>
                <a:t>RCP8.5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 flipH="1">
              <a:off x="10993683" y="3655192"/>
              <a:ext cx="1052958" cy="44627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880" dirty="0">
                  <a:solidFill>
                    <a:prstClr val="black"/>
                  </a:solidFill>
                  <a:latin typeface="Calibri" panose="020F0502020204030204"/>
                </a:rPr>
                <a:t>RCP6.0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 flipH="1">
              <a:off x="10981491" y="4027048"/>
              <a:ext cx="1052958" cy="44627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880" dirty="0">
                  <a:solidFill>
                    <a:prstClr val="black"/>
                  </a:solidFill>
                  <a:latin typeface="Calibri" panose="020F0502020204030204"/>
                </a:rPr>
                <a:t>RCP4.5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 flipH="1">
              <a:off x="10987587" y="4453768"/>
              <a:ext cx="1052958" cy="44627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880" dirty="0">
                  <a:solidFill>
                    <a:prstClr val="black"/>
                  </a:solidFill>
                  <a:latin typeface="Calibri" panose="020F0502020204030204"/>
                </a:rPr>
                <a:t>RCP2.6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1664358" y="7698371"/>
            <a:ext cx="293195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Knutti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&amp;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Sedlacek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, 2012.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4901" y="7689133"/>
            <a:ext cx="285379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van Vuuren et al., 2011.</a:t>
            </a:r>
          </a:p>
        </p:txBody>
      </p:sp>
    </p:spTree>
    <p:extLst>
      <p:ext uri="{BB962C8B-B14F-4D97-AF65-F5344CB8AC3E}">
        <p14:creationId xmlns:p14="http://schemas.microsoft.com/office/powerpoint/2010/main" val="47191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972643" y="2569729"/>
            <a:ext cx="6600497" cy="46616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4" name="Group 86"/>
          <p:cNvGrpSpPr/>
          <p:nvPr/>
        </p:nvGrpSpPr>
        <p:grpSpPr>
          <a:xfrm>
            <a:off x="5537048" y="2844049"/>
            <a:ext cx="1343205" cy="4041695"/>
            <a:chOff x="1547664" y="2514600"/>
            <a:chExt cx="1119337" cy="3368079"/>
          </a:xfrm>
        </p:grpSpPr>
        <p:grpSp>
          <p:nvGrpSpPr>
            <p:cNvPr id="5" name="Group 45"/>
            <p:cNvGrpSpPr/>
            <p:nvPr/>
          </p:nvGrpSpPr>
          <p:grpSpPr>
            <a:xfrm>
              <a:off x="1547664" y="2514600"/>
              <a:ext cx="1035480" cy="3368079"/>
              <a:chOff x="836612" y="1905000"/>
              <a:chExt cx="1035480" cy="3368079"/>
            </a:xfrm>
          </p:grpSpPr>
          <p:sp>
            <p:nvSpPr>
              <p:cNvPr id="14" name="TextBox 13"/>
              <p:cNvSpPr txBox="1"/>
              <p:nvPr/>
            </p:nvSpPr>
            <p:spPr>
              <a:xfrm rot="16200000">
                <a:off x="-192040" y="3373753"/>
                <a:ext cx="2734616" cy="3847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prstClr val="black"/>
                    </a:solidFill>
                    <a:latin typeface="Calibri" panose="020F0502020204030204"/>
                  </a:rPr>
                  <a:t>2100 forcing</a:t>
                </a:r>
                <a:r>
                  <a:rPr lang="en-US" b="1" dirty="0">
                    <a:solidFill>
                      <a:prstClr val="black"/>
                    </a:solidFill>
                    <a:latin typeface="Calibri" panose="020F0502020204030204"/>
                  </a:rPr>
                  <a:t> level (W/m</a:t>
                </a:r>
                <a:r>
                  <a:rPr lang="en-US" b="1" baseline="30000" dirty="0">
                    <a:solidFill>
                      <a:prstClr val="black"/>
                    </a:solidFill>
                    <a:latin typeface="Calibri" panose="020F0502020204030204"/>
                  </a:rPr>
                  <a:t>2</a:t>
                </a:r>
                <a:r>
                  <a:rPr lang="en-US" b="1" dirty="0">
                    <a:solidFill>
                      <a:prstClr val="black"/>
                    </a:solidFill>
                    <a:latin typeface="Calibri" panose="020F0502020204030204"/>
                  </a:rPr>
                  <a:t>)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390924" y="1905000"/>
                <a:ext cx="481168" cy="3847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prstClr val="black"/>
                    </a:solidFill>
                    <a:latin typeface="Calibri" panose="020F0502020204030204"/>
                  </a:rPr>
                  <a:t>8.5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371600" y="3040831"/>
                <a:ext cx="481168" cy="3847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prstClr val="black"/>
                    </a:solidFill>
                    <a:latin typeface="Calibri" panose="020F0502020204030204"/>
                  </a:rPr>
                  <a:t>6.0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371600" y="3657600"/>
                <a:ext cx="481168" cy="3847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prstClr val="black"/>
                    </a:solidFill>
                    <a:latin typeface="Calibri" panose="020F0502020204030204"/>
                  </a:rPr>
                  <a:t>4.5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71600" y="4552890"/>
                <a:ext cx="481168" cy="3847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prstClr val="black"/>
                    </a:solidFill>
                    <a:latin typeface="Calibri" panose="020F0502020204030204"/>
                  </a:rPr>
                  <a:t>2.6</a:t>
                </a:r>
              </a:p>
            </p:txBody>
          </p:sp>
          <p:cxnSp>
            <p:nvCxnSpPr>
              <p:cNvPr id="45" name="Straight Arrow Connector 44"/>
              <p:cNvCxnSpPr/>
              <p:nvPr/>
            </p:nvCxnSpPr>
            <p:spPr>
              <a:xfrm rot="5400000" flipH="1" flipV="1">
                <a:off x="-839391" y="3595488"/>
                <a:ext cx="3353594" cy="158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66"/>
            <p:cNvGrpSpPr/>
            <p:nvPr/>
          </p:nvGrpSpPr>
          <p:grpSpPr>
            <a:xfrm>
              <a:off x="2590800" y="2514600"/>
              <a:ext cx="76201" cy="3048000"/>
              <a:chOff x="381000" y="152400"/>
              <a:chExt cx="152401" cy="5867400"/>
            </a:xfrm>
          </p:grpSpPr>
          <p:grpSp>
            <p:nvGrpSpPr>
              <p:cNvPr id="7" name="Group 45"/>
              <p:cNvGrpSpPr/>
              <p:nvPr/>
            </p:nvGrpSpPr>
            <p:grpSpPr>
              <a:xfrm>
                <a:off x="381000" y="5181600"/>
                <a:ext cx="152400" cy="838200"/>
                <a:chOff x="1752600" y="533400"/>
                <a:chExt cx="152400" cy="838200"/>
              </a:xfrm>
            </p:grpSpPr>
            <p:cxnSp>
              <p:nvCxnSpPr>
                <p:cNvPr id="42" name="Straight Connector 41"/>
                <p:cNvCxnSpPr/>
                <p:nvPr/>
              </p:nvCxnSpPr>
              <p:spPr>
                <a:xfrm rot="5400000">
                  <a:off x="1485900" y="952500"/>
                  <a:ext cx="83820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rot="10800000">
                  <a:off x="1752600" y="1371600"/>
                  <a:ext cx="15240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Group 46"/>
              <p:cNvGrpSpPr/>
              <p:nvPr/>
            </p:nvGrpSpPr>
            <p:grpSpPr>
              <a:xfrm>
                <a:off x="381000" y="4343400"/>
                <a:ext cx="152400" cy="838200"/>
                <a:chOff x="1752600" y="533400"/>
                <a:chExt cx="152400" cy="838200"/>
              </a:xfrm>
            </p:grpSpPr>
            <p:cxnSp>
              <p:nvCxnSpPr>
                <p:cNvPr id="48" name="Straight Connector 47"/>
                <p:cNvCxnSpPr/>
                <p:nvPr/>
              </p:nvCxnSpPr>
              <p:spPr>
                <a:xfrm rot="5400000">
                  <a:off x="1485900" y="952500"/>
                  <a:ext cx="83820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 rot="10800000">
                  <a:off x="1752600" y="1371600"/>
                  <a:ext cx="15240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Group 49"/>
              <p:cNvGrpSpPr/>
              <p:nvPr/>
            </p:nvGrpSpPr>
            <p:grpSpPr>
              <a:xfrm>
                <a:off x="381000" y="3505200"/>
                <a:ext cx="152400" cy="838200"/>
                <a:chOff x="1752600" y="533400"/>
                <a:chExt cx="152400" cy="838200"/>
              </a:xfrm>
            </p:grpSpPr>
            <p:cxnSp>
              <p:nvCxnSpPr>
                <p:cNvPr id="51" name="Straight Connector 50"/>
                <p:cNvCxnSpPr/>
                <p:nvPr/>
              </p:nvCxnSpPr>
              <p:spPr>
                <a:xfrm rot="5400000">
                  <a:off x="1485900" y="952500"/>
                  <a:ext cx="83820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>
                <a:xfrm rot="10800000">
                  <a:off x="1752600" y="1371600"/>
                  <a:ext cx="15240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Group 52"/>
              <p:cNvGrpSpPr/>
              <p:nvPr/>
            </p:nvGrpSpPr>
            <p:grpSpPr>
              <a:xfrm>
                <a:off x="381000" y="2667000"/>
                <a:ext cx="152400" cy="838200"/>
                <a:chOff x="1752600" y="533400"/>
                <a:chExt cx="152400" cy="838200"/>
              </a:xfrm>
            </p:grpSpPr>
            <p:cxnSp>
              <p:nvCxnSpPr>
                <p:cNvPr id="54" name="Straight Connector 53"/>
                <p:cNvCxnSpPr/>
                <p:nvPr/>
              </p:nvCxnSpPr>
              <p:spPr>
                <a:xfrm rot="5400000">
                  <a:off x="1485900" y="952500"/>
                  <a:ext cx="83820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rot="10800000">
                  <a:off x="1752600" y="1371600"/>
                  <a:ext cx="15240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Group 55"/>
              <p:cNvGrpSpPr/>
              <p:nvPr/>
            </p:nvGrpSpPr>
            <p:grpSpPr>
              <a:xfrm>
                <a:off x="381000" y="1828800"/>
                <a:ext cx="152400" cy="838200"/>
                <a:chOff x="1752600" y="533400"/>
                <a:chExt cx="152400" cy="838200"/>
              </a:xfrm>
            </p:grpSpPr>
            <p:cxnSp>
              <p:nvCxnSpPr>
                <p:cNvPr id="57" name="Straight Connector 56"/>
                <p:cNvCxnSpPr/>
                <p:nvPr/>
              </p:nvCxnSpPr>
              <p:spPr>
                <a:xfrm rot="5400000">
                  <a:off x="1485900" y="952500"/>
                  <a:ext cx="83820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 rot="10800000">
                  <a:off x="1752600" y="1371600"/>
                  <a:ext cx="15240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Group 58"/>
              <p:cNvGrpSpPr/>
              <p:nvPr/>
            </p:nvGrpSpPr>
            <p:grpSpPr>
              <a:xfrm>
                <a:off x="381000" y="990600"/>
                <a:ext cx="152400" cy="838200"/>
                <a:chOff x="1752600" y="533400"/>
                <a:chExt cx="152400" cy="838200"/>
              </a:xfrm>
            </p:grpSpPr>
            <p:cxnSp>
              <p:nvCxnSpPr>
                <p:cNvPr id="60" name="Straight Connector 59"/>
                <p:cNvCxnSpPr/>
                <p:nvPr/>
              </p:nvCxnSpPr>
              <p:spPr>
                <a:xfrm rot="5400000">
                  <a:off x="1485900" y="952500"/>
                  <a:ext cx="83820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 rot="10800000">
                  <a:off x="1752600" y="1371600"/>
                  <a:ext cx="15240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Group 65"/>
              <p:cNvGrpSpPr/>
              <p:nvPr/>
            </p:nvGrpSpPr>
            <p:grpSpPr>
              <a:xfrm>
                <a:off x="381000" y="152400"/>
                <a:ext cx="152401" cy="838200"/>
                <a:chOff x="381000" y="152400"/>
                <a:chExt cx="152401" cy="838200"/>
              </a:xfrm>
            </p:grpSpPr>
            <p:grpSp>
              <p:nvGrpSpPr>
                <p:cNvPr id="22" name="Group 61"/>
                <p:cNvGrpSpPr/>
                <p:nvPr/>
              </p:nvGrpSpPr>
              <p:grpSpPr>
                <a:xfrm>
                  <a:off x="381000" y="152400"/>
                  <a:ext cx="152400" cy="838200"/>
                  <a:chOff x="1752600" y="533400"/>
                  <a:chExt cx="152400" cy="838200"/>
                </a:xfrm>
              </p:grpSpPr>
              <p:cxnSp>
                <p:nvCxnSpPr>
                  <p:cNvPr id="63" name="Straight Connector 62"/>
                  <p:cNvCxnSpPr/>
                  <p:nvPr/>
                </p:nvCxnSpPr>
                <p:spPr>
                  <a:xfrm rot="5400000">
                    <a:off x="1485900" y="952500"/>
                    <a:ext cx="83820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Connector 63"/>
                  <p:cNvCxnSpPr/>
                  <p:nvPr/>
                </p:nvCxnSpPr>
                <p:spPr>
                  <a:xfrm rot="10800000">
                    <a:off x="1752600" y="1371600"/>
                    <a:ext cx="15240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5" name="Straight Connector 64"/>
                <p:cNvCxnSpPr/>
                <p:nvPr/>
              </p:nvCxnSpPr>
              <p:spPr>
                <a:xfrm rot="10800000">
                  <a:off x="381001" y="152400"/>
                  <a:ext cx="15240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4" name="Group 85"/>
          <p:cNvGrpSpPr/>
          <p:nvPr/>
        </p:nvGrpSpPr>
        <p:grpSpPr>
          <a:xfrm>
            <a:off x="6970875" y="1009890"/>
            <a:ext cx="6535269" cy="1577108"/>
            <a:chOff x="2742520" y="986135"/>
            <a:chExt cx="5446058" cy="1314256"/>
          </a:xfrm>
        </p:grpSpPr>
        <p:sp>
          <p:nvSpPr>
            <p:cNvPr id="19" name="TextBox 18"/>
            <p:cNvSpPr txBox="1"/>
            <p:nvPr/>
          </p:nvSpPr>
          <p:spPr>
            <a:xfrm>
              <a:off x="2742520" y="1484784"/>
              <a:ext cx="1159987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prstClr val="black"/>
                  </a:solidFill>
                  <a:latin typeface="Calibri" panose="020F0502020204030204"/>
                </a:rPr>
                <a:t>SSP1</a:t>
              </a:r>
              <a:br>
                <a:rPr lang="en-US" sz="2400" b="1" dirty="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sz="1680" b="1" dirty="0">
                  <a:solidFill>
                    <a:prstClr val="black"/>
                  </a:solidFill>
                  <a:latin typeface="Calibri" panose="020F0502020204030204"/>
                </a:rPr>
                <a:t>Sustainability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985255" y="1484784"/>
              <a:ext cx="875240" cy="8156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prstClr val="black"/>
                  </a:solidFill>
                  <a:latin typeface="Calibri" panose="020F0502020204030204"/>
                </a:rPr>
                <a:t>SSP2</a:t>
              </a:r>
              <a:br>
                <a:rPr lang="en-US" sz="2400" b="1" dirty="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sz="1680" b="1" dirty="0">
                  <a:solidFill>
                    <a:prstClr val="black"/>
                  </a:solidFill>
                  <a:latin typeface="Calibri" panose="020F0502020204030204"/>
                </a:rPr>
                <a:t>Middle of</a:t>
              </a:r>
              <a:br>
                <a:rPr lang="en-US" sz="1680" b="1" dirty="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sz="1680" b="1" dirty="0">
                  <a:solidFill>
                    <a:prstClr val="black"/>
                  </a:solidFill>
                  <a:latin typeface="Calibri" panose="020F0502020204030204"/>
                </a:rPr>
                <a:t>the Road</a:t>
              </a:r>
              <a:endParaRPr lang="en-US" sz="240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74981" y="1484784"/>
              <a:ext cx="797815" cy="8156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prstClr val="black"/>
                  </a:solidFill>
                  <a:latin typeface="Calibri" panose="020F0502020204030204"/>
                </a:rPr>
                <a:t>SSP3</a:t>
              </a:r>
              <a:br>
                <a:rPr lang="en-US" sz="2400" b="1" dirty="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sz="1680" b="1" dirty="0">
                  <a:solidFill>
                    <a:prstClr val="black"/>
                  </a:solidFill>
                  <a:latin typeface="Calibri" panose="020F0502020204030204"/>
                </a:rPr>
                <a:t>Regional</a:t>
              </a:r>
              <a:br>
                <a:rPr lang="en-US" sz="1680" b="1" dirty="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sz="1680" b="1" dirty="0">
                  <a:solidFill>
                    <a:prstClr val="black"/>
                  </a:solidFill>
                  <a:latin typeface="Calibri" panose="020F0502020204030204"/>
                </a:rPr>
                <a:t>Rivalry</a:t>
              </a:r>
              <a:endParaRPr lang="en-US" sz="240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291408" y="986135"/>
              <a:ext cx="4314643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80" b="1" dirty="0">
                  <a:solidFill>
                    <a:prstClr val="black"/>
                  </a:solidFill>
                  <a:latin typeface="Calibri" panose="020F0502020204030204"/>
                </a:rPr>
                <a:t>Shared Socioeconomic Pathways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068292" y="1484784"/>
              <a:ext cx="905963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prstClr val="black"/>
                  </a:solidFill>
                  <a:latin typeface="Calibri" panose="020F0502020204030204"/>
                </a:rPr>
                <a:t>SSP4</a:t>
              </a:r>
              <a:br>
                <a:rPr lang="en-US" sz="2400" b="1" dirty="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sz="1680" b="1" dirty="0">
                  <a:solidFill>
                    <a:prstClr val="black"/>
                  </a:solidFill>
                  <a:latin typeface="Calibri" panose="020F0502020204030204"/>
                </a:rPr>
                <a:t>Inequality</a:t>
              </a:r>
              <a:endParaRPr lang="en-US" sz="240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026294" y="1484784"/>
              <a:ext cx="1162284" cy="8156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prstClr val="black"/>
                  </a:solidFill>
                  <a:latin typeface="Calibri" panose="020F0502020204030204"/>
                </a:rPr>
                <a:t>SSP5</a:t>
              </a:r>
              <a:br>
                <a:rPr lang="en-US" sz="2400" b="1" dirty="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sz="1680" b="1" dirty="0">
                  <a:solidFill>
                    <a:prstClr val="black"/>
                  </a:solidFill>
                  <a:latin typeface="Calibri" panose="020F0502020204030204"/>
                </a:rPr>
                <a:t>Fossil-fueled</a:t>
              </a:r>
              <a:br>
                <a:rPr lang="en-US" sz="1680" b="1" dirty="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sz="1680" b="1" dirty="0">
                  <a:solidFill>
                    <a:prstClr val="black"/>
                  </a:solidFill>
                  <a:latin typeface="Calibri" panose="020F0502020204030204"/>
                </a:rPr>
                <a:t>Development</a:t>
              </a:r>
              <a:endParaRPr lang="en-US" sz="240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4872250" y="4220560"/>
            <a:ext cx="627864" cy="125944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2880" b="1" dirty="0">
                <a:solidFill>
                  <a:prstClr val="black"/>
                </a:solidFill>
                <a:latin typeface="Calibri" panose="020F0502020204030204"/>
              </a:rPr>
              <a:t>Climate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6176277" y="3640504"/>
            <a:ext cx="57740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7.0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6176277" y="5490451"/>
            <a:ext cx="57740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3.4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6176277" y="6540105"/>
            <a:ext cx="57740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1.9</a:t>
            </a:r>
          </a:p>
        </p:txBody>
      </p:sp>
      <p:cxnSp>
        <p:nvCxnSpPr>
          <p:cNvPr id="165" name="Straight Connector 164"/>
          <p:cNvCxnSpPr/>
          <p:nvPr/>
        </p:nvCxnSpPr>
        <p:spPr>
          <a:xfrm rot="5400000">
            <a:off x="6618994" y="6757548"/>
            <a:ext cx="5225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 rot="10800000">
            <a:off x="6788810" y="7018805"/>
            <a:ext cx="914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1005840" y="438150"/>
            <a:ext cx="3846196" cy="2024974"/>
          </a:xfrm>
        </p:spPr>
        <p:txBody>
          <a:bodyPr/>
          <a:lstStyle/>
          <a:p>
            <a:r>
              <a:rPr lang="en-US" dirty="0"/>
              <a:t>The “matrix architecture”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7154570" y="2838691"/>
            <a:ext cx="6249768" cy="4163972"/>
            <a:chOff x="3490393" y="2979940"/>
            <a:chExt cx="5208140" cy="3469977"/>
          </a:xfrm>
        </p:grpSpPr>
        <p:sp>
          <p:nvSpPr>
            <p:cNvPr id="33" name="Rectangle 32"/>
            <p:cNvSpPr/>
            <p:nvPr/>
          </p:nvSpPr>
          <p:spPr>
            <a:xfrm>
              <a:off x="3491869" y="4760580"/>
              <a:ext cx="9144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625469" y="4760580"/>
              <a:ext cx="9144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692269" y="4760580"/>
              <a:ext cx="9144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4557193" y="5651405"/>
              <a:ext cx="9144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690793" y="5651405"/>
              <a:ext cx="9144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490393" y="4315300"/>
              <a:ext cx="9144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557193" y="4315300"/>
              <a:ext cx="9144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623993" y="4315300"/>
              <a:ext cx="9144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7773083" y="4756115"/>
              <a:ext cx="9144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7771607" y="5646940"/>
              <a:ext cx="9144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7771607" y="4310835"/>
              <a:ext cx="9144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4552430" y="3636573"/>
              <a:ext cx="9144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773889" y="5174504"/>
              <a:ext cx="9144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5623993" y="5189740"/>
              <a:ext cx="9144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4554237" y="5189740"/>
              <a:ext cx="9144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490393" y="5189740"/>
              <a:ext cx="9144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7772401" y="3637549"/>
              <a:ext cx="9144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4560468" y="6068917"/>
              <a:ext cx="9144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6690793" y="5189740"/>
              <a:ext cx="9144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690793" y="4315300"/>
              <a:ext cx="9144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3503713" y="6068917"/>
              <a:ext cx="9144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7784133" y="2979940"/>
              <a:ext cx="9144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624787" y="3616180"/>
              <a:ext cx="9144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558669" y="4760580"/>
              <a:ext cx="9144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3490393" y="5651405"/>
              <a:ext cx="9144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176277" y="2838690"/>
            <a:ext cx="653056" cy="3657600"/>
            <a:chOff x="2675148" y="2979940"/>
            <a:chExt cx="544213" cy="3048000"/>
          </a:xfrm>
        </p:grpSpPr>
        <p:sp>
          <p:nvSpPr>
            <p:cNvPr id="28" name="Rectangle 27"/>
            <p:cNvSpPr/>
            <p:nvPr/>
          </p:nvSpPr>
          <p:spPr>
            <a:xfrm>
              <a:off x="2675148" y="2979940"/>
              <a:ext cx="534903" cy="4045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684458" y="4103582"/>
              <a:ext cx="534903" cy="4045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2678374" y="4725684"/>
              <a:ext cx="534903" cy="4045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2675148" y="5623365"/>
              <a:ext cx="534903" cy="4045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99" name="Rectangle 98"/>
          <p:cNvSpPr/>
          <p:nvPr/>
        </p:nvSpPr>
        <p:spPr>
          <a:xfrm>
            <a:off x="684898" y="4083850"/>
            <a:ext cx="641884" cy="4854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91196" y="3923576"/>
            <a:ext cx="2324592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80" dirty="0">
                <a:solidFill>
                  <a:prstClr val="black"/>
                </a:solidFill>
                <a:latin typeface="Calibri" panose="020F0502020204030204"/>
              </a:rPr>
              <a:t>Original RCP levels 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1417A96-47FD-4F86-A81F-A4B16CDDF3D7}"/>
              </a:ext>
            </a:extLst>
          </p:cNvPr>
          <p:cNvSpPr/>
          <p:nvPr/>
        </p:nvSpPr>
        <p:spPr>
          <a:xfrm>
            <a:off x="8334850" y="4929380"/>
            <a:ext cx="1242374" cy="5745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9459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30" grpId="0"/>
      <p:bldP spid="8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99178-4BFC-474C-93AA-A37AF51F9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the framework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6FEF2-A2BA-4F6E-80C9-945C56780A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087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37273-90FE-4308-A206-197BB6A89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F20E0-C603-4EBF-A9E1-0281AE780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and why of scenarios</a:t>
            </a:r>
          </a:p>
          <a:p>
            <a:pPr marL="0" indent="0">
              <a:buNone/>
            </a:pPr>
            <a:r>
              <a:rPr lang="en-US" dirty="0"/>
              <a:t>The SSP-RCP framework</a:t>
            </a:r>
          </a:p>
          <a:p>
            <a:pPr marL="0" indent="0">
              <a:buNone/>
            </a:pPr>
            <a:r>
              <a:rPr lang="en-US" dirty="0"/>
              <a:t>Examples of applications</a:t>
            </a:r>
          </a:p>
          <a:p>
            <a:pPr marL="0" indent="0">
              <a:buNone/>
            </a:pPr>
            <a:r>
              <a:rPr lang="en-US" dirty="0"/>
              <a:t>Issues and future directions</a:t>
            </a:r>
          </a:p>
        </p:txBody>
      </p:sp>
    </p:spTree>
    <p:extLst>
      <p:ext uri="{BB962C8B-B14F-4D97-AF65-F5344CB8AC3E}">
        <p14:creationId xmlns:p14="http://schemas.microsoft.com/office/powerpoint/2010/main" val="2790543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 applications in the literature, 2012-2019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669341" y="2132228"/>
            <a:ext cx="3830740" cy="52216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360" dirty="0"/>
              <a:t>~1900 total analyses through 2021</a:t>
            </a:r>
          </a:p>
          <a:p>
            <a:pPr marL="0" indent="0">
              <a:buNone/>
            </a:pPr>
            <a:r>
              <a:rPr lang="en-US" sz="3360" dirty="0"/>
              <a:t>Use SSPs, in some cases RCPs as well</a:t>
            </a:r>
          </a:p>
          <a:p>
            <a:pPr marL="0" indent="0">
              <a:buNone/>
            </a:pPr>
            <a:r>
              <a:rPr lang="en-US" sz="3360" dirty="0"/>
              <a:t>Categorized by primary topic of focus</a:t>
            </a:r>
          </a:p>
          <a:p>
            <a:pPr marL="0" indent="0">
              <a:buNone/>
            </a:pPr>
            <a:endParaRPr lang="en-US" sz="3360" dirty="0"/>
          </a:p>
        </p:txBody>
      </p:sp>
      <p:sp>
        <p:nvSpPr>
          <p:cNvPr id="9" name="TextBox 8"/>
          <p:cNvSpPr txBox="1"/>
          <p:nvPr/>
        </p:nvSpPr>
        <p:spPr>
          <a:xfrm>
            <a:off x="11543735" y="7698458"/>
            <a:ext cx="2675861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92" dirty="0"/>
              <a:t>O’Neill et al., 2020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0524C8-85FB-43E5-A708-E10B00A2A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486" y="2131563"/>
            <a:ext cx="9867730" cy="541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026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application</a:t>
            </a:r>
            <a:br>
              <a:rPr lang="en-US" dirty="0"/>
            </a:br>
            <a:r>
              <a:rPr lang="en-US" dirty="0"/>
              <a:t>(resilience matters!)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88059" y="1697468"/>
            <a:ext cx="3867275" cy="6532018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360" u="sng" dirty="0"/>
              <a:t>Key SSP elements</a:t>
            </a:r>
          </a:p>
          <a:p>
            <a:pPr marL="0" indent="0">
              <a:buNone/>
            </a:pPr>
            <a:r>
              <a:rPr lang="en-US" sz="3360" dirty="0"/>
              <a:t>Education</a:t>
            </a:r>
          </a:p>
          <a:p>
            <a:pPr marL="0" indent="0">
              <a:buNone/>
            </a:pPr>
            <a:r>
              <a:rPr lang="en-US" sz="3360" dirty="0"/>
              <a:t>Sectoral shift</a:t>
            </a:r>
          </a:p>
          <a:p>
            <a:pPr marL="0" indent="0">
              <a:buNone/>
            </a:pPr>
            <a:r>
              <a:rPr lang="en-US" sz="3360" dirty="0"/>
              <a:t>Income distribution</a:t>
            </a:r>
          </a:p>
          <a:p>
            <a:pPr marL="0" indent="0">
              <a:buNone/>
            </a:pPr>
            <a:endParaRPr lang="en-US" sz="3360" dirty="0"/>
          </a:p>
          <a:p>
            <a:pPr marL="0" indent="0">
              <a:buNone/>
            </a:pPr>
            <a:r>
              <a:rPr lang="en-US" sz="3360" u="sng" dirty="0"/>
              <a:t>Conclusion</a:t>
            </a:r>
          </a:p>
          <a:p>
            <a:pPr marL="0" indent="0">
              <a:buNone/>
            </a:pPr>
            <a:r>
              <a:rPr lang="en-US" sz="3360" dirty="0"/>
              <a:t>Resilience critical to climate change risk</a:t>
            </a:r>
          </a:p>
          <a:p>
            <a:pPr marL="0" indent="0">
              <a:buNone/>
            </a:pPr>
            <a:endParaRPr lang="en-US" sz="336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545" y="3400426"/>
            <a:ext cx="8889967" cy="432054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625790" y="3720466"/>
            <a:ext cx="1169330" cy="3305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sp>
        <p:nvSpPr>
          <p:cNvPr id="14" name="TextBox 13"/>
          <p:cNvSpPr txBox="1"/>
          <p:nvPr/>
        </p:nvSpPr>
        <p:spPr>
          <a:xfrm>
            <a:off x="4437356" y="4116274"/>
            <a:ext cx="1846979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80" dirty="0"/>
              <a:t>Prosperity</a:t>
            </a:r>
            <a:br>
              <a:rPr lang="en-US" sz="2880" dirty="0"/>
            </a:br>
            <a:r>
              <a:rPr lang="en-US" sz="2880" dirty="0"/>
              <a:t>(SSP5)</a:t>
            </a:r>
          </a:p>
        </p:txBody>
      </p:sp>
      <p:sp>
        <p:nvSpPr>
          <p:cNvPr id="16" name="Left Brace 15"/>
          <p:cNvSpPr/>
          <p:nvPr/>
        </p:nvSpPr>
        <p:spPr>
          <a:xfrm>
            <a:off x="6583681" y="3704089"/>
            <a:ext cx="65509" cy="1652701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sp>
        <p:nvSpPr>
          <p:cNvPr id="17" name="TextBox 16"/>
          <p:cNvSpPr txBox="1"/>
          <p:nvPr/>
        </p:nvSpPr>
        <p:spPr>
          <a:xfrm>
            <a:off x="4855334" y="5886982"/>
            <a:ext cx="1436611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80" dirty="0"/>
              <a:t>Poverty</a:t>
            </a:r>
            <a:br>
              <a:rPr lang="en-US" sz="2880" dirty="0"/>
            </a:br>
            <a:r>
              <a:rPr lang="en-US" sz="2880" dirty="0"/>
              <a:t>(SSP4)</a:t>
            </a:r>
          </a:p>
        </p:txBody>
      </p:sp>
      <p:sp>
        <p:nvSpPr>
          <p:cNvPr id="18" name="Left Brace 17"/>
          <p:cNvSpPr/>
          <p:nvPr/>
        </p:nvSpPr>
        <p:spPr>
          <a:xfrm>
            <a:off x="6586407" y="5491942"/>
            <a:ext cx="65509" cy="1652701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sp>
        <p:nvSpPr>
          <p:cNvPr id="20" name="TextBox 19"/>
          <p:cNvSpPr txBox="1"/>
          <p:nvPr/>
        </p:nvSpPr>
        <p:spPr>
          <a:xfrm>
            <a:off x="7708757" y="3666672"/>
            <a:ext cx="215315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80" dirty="0"/>
              <a:t>High Impact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94466" y="4619793"/>
            <a:ext cx="207140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80" dirty="0"/>
              <a:t>Low Impact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591627" y="5532771"/>
            <a:ext cx="215315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80" dirty="0"/>
              <a:t>High Impact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638026" y="6318291"/>
            <a:ext cx="207140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80" dirty="0"/>
              <a:t>Low Impact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197045" y="7349986"/>
            <a:ext cx="9477273" cy="5355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2880" dirty="0"/>
              <a:t>Additional people below extreme poverty threshold, 2030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7094465" y="723163"/>
            <a:ext cx="7366613" cy="2330538"/>
            <a:chOff x="5855099" y="333859"/>
            <a:chExt cx="6138844" cy="1942115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5099" y="333859"/>
              <a:ext cx="6138844" cy="1915728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9230340" y="1968197"/>
              <a:ext cx="27636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err="1"/>
                <a:t>Hallegatte</a:t>
              </a:r>
              <a:r>
                <a:rPr lang="en-US" sz="1800" dirty="0"/>
                <a:t> &amp; Rozenberg, 2017.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601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Integrated climate-society research</a:t>
            </a:r>
            <a:endParaRPr lang="en-GB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3" t="6001" r="1782" b="7582"/>
          <a:stretch/>
        </p:blipFill>
        <p:spPr>
          <a:xfrm>
            <a:off x="1001864" y="1469572"/>
            <a:ext cx="9580054" cy="55678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38627B-70C4-4DCC-A866-A0398AA4A54C}"/>
              </a:ext>
            </a:extLst>
          </p:cNvPr>
          <p:cNvSpPr txBox="1"/>
          <p:nvPr/>
        </p:nvSpPr>
        <p:spPr>
          <a:xfrm>
            <a:off x="1001864" y="7664303"/>
            <a:ext cx="9135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Key studies: O’Neill et al., 2010, 2012, 2020; Ren et al., 2016, 2018; Dalton et al., 2008.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5A0A957-D95F-461E-B8FC-7921B546299D}"/>
              </a:ext>
            </a:extLst>
          </p:cNvPr>
          <p:cNvSpPr txBox="1">
            <a:spLocks/>
          </p:cNvSpPr>
          <p:nvPr/>
        </p:nvSpPr>
        <p:spPr>
          <a:xfrm>
            <a:off x="10805309" y="1156210"/>
            <a:ext cx="4551218" cy="4575976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80" dirty="0" err="1"/>
              <a:t>iPETS</a:t>
            </a:r>
            <a:r>
              <a:rPr lang="en-US" sz="5280" dirty="0"/>
              <a:t> integrated assessment model framework</a:t>
            </a:r>
            <a:endParaRPr lang="en-GB" altLang="en-US" sz="528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03B924-AAF3-42CB-92C2-A6A539DA679A}"/>
              </a:ext>
            </a:extLst>
          </p:cNvPr>
          <p:cNvSpPr txBox="1"/>
          <p:nvPr/>
        </p:nvSpPr>
        <p:spPr>
          <a:xfrm>
            <a:off x="1140917" y="1029314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RCPs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068BA9-9DAE-4C12-A293-30ECD49F3AD4}"/>
              </a:ext>
            </a:extLst>
          </p:cNvPr>
          <p:cNvSpPr txBox="1"/>
          <p:nvPr/>
        </p:nvSpPr>
        <p:spPr>
          <a:xfrm>
            <a:off x="7908652" y="1032255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SSPs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C7FEFC5-B6F6-40EC-960E-8AC6FFCADC62}"/>
              </a:ext>
            </a:extLst>
          </p:cNvPr>
          <p:cNvCxnSpPr/>
          <p:nvPr/>
        </p:nvCxnSpPr>
        <p:spPr>
          <a:xfrm flipH="1">
            <a:off x="7452765" y="1391830"/>
            <a:ext cx="455887" cy="25894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3D7AD57-925B-4892-935F-0D0F9B35BC32}"/>
              </a:ext>
            </a:extLst>
          </p:cNvPr>
          <p:cNvCxnSpPr>
            <a:cxnSpLocks/>
          </p:cNvCxnSpPr>
          <p:nvPr/>
        </p:nvCxnSpPr>
        <p:spPr>
          <a:xfrm>
            <a:off x="2094513" y="1382390"/>
            <a:ext cx="455887" cy="25894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652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Agricultural impacts: climate or society?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482" y="2559429"/>
            <a:ext cx="5963844" cy="3761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601506" y="6350301"/>
            <a:ext cx="8065798" cy="890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92" dirty="0"/>
              <a:t>Ratio of Societal (SSP) Effect to Climate (RCP) Effect</a:t>
            </a:r>
          </a:p>
          <a:p>
            <a:pPr algn="ctr"/>
            <a:r>
              <a:rPr lang="en-US" sz="2592" dirty="0"/>
              <a:t>2061-2080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23279" y="5324534"/>
            <a:ext cx="3666388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/>
              <a:t>Global exposure, dengue vector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109688" y="3250704"/>
            <a:ext cx="91594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109688" y="3769162"/>
            <a:ext cx="91594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109688" y="4201210"/>
            <a:ext cx="91594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109688" y="4719667"/>
            <a:ext cx="91594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109688" y="5238125"/>
            <a:ext cx="91594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23279" y="4806077"/>
            <a:ext cx="3818674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/>
              <a:t>Global exposure, heat wave days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23279" y="4287619"/>
            <a:ext cx="4320480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20" dirty="0"/>
              <a:t>US exposure, dangerous heat waves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23279" y="3769161"/>
            <a:ext cx="3477234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/>
              <a:t>Houston heat-related mortality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23280" y="3350353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Crop prices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23280" y="2831895"/>
            <a:ext cx="1726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Crop yields</a:t>
            </a:r>
          </a:p>
        </p:txBody>
      </p:sp>
      <p:sp>
        <p:nvSpPr>
          <p:cNvPr id="7" name="Oval 6"/>
          <p:cNvSpPr/>
          <p:nvPr/>
        </p:nvSpPr>
        <p:spPr>
          <a:xfrm>
            <a:off x="8686094" y="4397126"/>
            <a:ext cx="86410" cy="8641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8899132" y="2473018"/>
            <a:ext cx="3369974" cy="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06143" y="1928057"/>
            <a:ext cx="3892797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92" dirty="0"/>
              <a:t>Societal effect dominates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462728" y="2473018"/>
            <a:ext cx="3090767" cy="0"/>
          </a:xfrm>
          <a:prstGeom prst="straightConnector1">
            <a:avLst/>
          </a:prstGeom>
          <a:ln w="50800">
            <a:headEnd type="arrow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847799" y="1916301"/>
            <a:ext cx="3838295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92" dirty="0"/>
              <a:t>Climate effect dominates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56BA03-60A8-4A49-8D68-DDDB7DC64775}"/>
              </a:ext>
            </a:extLst>
          </p:cNvPr>
          <p:cNvSpPr txBox="1"/>
          <p:nvPr/>
        </p:nvSpPr>
        <p:spPr>
          <a:xfrm>
            <a:off x="9908524" y="7695500"/>
            <a:ext cx="3890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Ren et al., 2016; O’Neill et al., 2017.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2F32A77-EE0B-4339-A950-02AEC46C9D52}"/>
              </a:ext>
            </a:extLst>
          </p:cNvPr>
          <p:cNvSpPr/>
          <p:nvPr/>
        </p:nvSpPr>
        <p:spPr>
          <a:xfrm>
            <a:off x="2806812" y="3791533"/>
            <a:ext cx="10400305" cy="1900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F44824-469C-4B2F-93E5-A6636FDD0908}"/>
              </a:ext>
            </a:extLst>
          </p:cNvPr>
          <p:cNvCxnSpPr/>
          <p:nvPr/>
        </p:nvCxnSpPr>
        <p:spPr>
          <a:xfrm>
            <a:off x="8729299" y="2732247"/>
            <a:ext cx="0" cy="3051568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52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11B37B-FABA-4723-850C-EC64A8E45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IPCC food security risk assessment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906FA85-EA98-48A6-BC30-F401840DAF46}"/>
              </a:ext>
            </a:extLst>
          </p:cNvPr>
          <p:cNvGrpSpPr/>
          <p:nvPr/>
        </p:nvGrpSpPr>
        <p:grpSpPr>
          <a:xfrm>
            <a:off x="2050659" y="1638218"/>
            <a:ext cx="6656019" cy="5517955"/>
            <a:chOff x="8412200" y="2250300"/>
            <a:chExt cx="3556886" cy="323039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A26CE00-2ED6-4887-B5F5-A04E896175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6282"/>
            <a:stretch/>
          </p:blipFill>
          <p:spPr>
            <a:xfrm>
              <a:off x="8412200" y="2251200"/>
              <a:ext cx="986831" cy="322949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6FF9CAB-51B8-4C97-93F8-2629B0A7D2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5465"/>
            <a:stretch/>
          </p:blipFill>
          <p:spPr>
            <a:xfrm>
              <a:off x="9484827" y="2250300"/>
              <a:ext cx="2484259" cy="3229494"/>
            </a:xfrm>
            <a:prstGeom prst="rect">
              <a:avLst/>
            </a:prstGeom>
          </p:spPr>
        </p:pic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3BFA7A5-D24A-4A24-BFE1-B112EC7E0068}"/>
              </a:ext>
            </a:extLst>
          </p:cNvPr>
          <p:cNvSpPr txBox="1">
            <a:spLocks/>
          </p:cNvSpPr>
          <p:nvPr/>
        </p:nvSpPr>
        <p:spPr>
          <a:xfrm>
            <a:off x="9787003" y="1944226"/>
            <a:ext cx="3928997" cy="1865774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IPCC Special Report on Climate Change and Land (2019)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3F3521-11F7-4C59-93FF-1F6805DEE8F1}"/>
              </a:ext>
            </a:extLst>
          </p:cNvPr>
          <p:cNvSpPr txBox="1"/>
          <p:nvPr/>
        </p:nvSpPr>
        <p:spPr>
          <a:xfrm>
            <a:off x="5963478" y="7041774"/>
            <a:ext cx="2080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(High vulnerability)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513C2E-E0E8-4463-9C1C-CC50CA897D38}"/>
              </a:ext>
            </a:extLst>
          </p:cNvPr>
          <p:cNvSpPr txBox="1"/>
          <p:nvPr/>
        </p:nvSpPr>
        <p:spPr>
          <a:xfrm>
            <a:off x="3217540" y="7056693"/>
            <a:ext cx="2080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(Low vulnerability)</a:t>
            </a:r>
          </a:p>
        </p:txBody>
      </p:sp>
    </p:spTree>
    <p:extLst>
      <p:ext uri="{BB962C8B-B14F-4D97-AF65-F5344CB8AC3E}">
        <p14:creationId xmlns:p14="http://schemas.microsoft.com/office/powerpoint/2010/main" val="286571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97A749D-CCE9-4B5B-9F09-6A2B94DEF88A}"/>
              </a:ext>
            </a:extLst>
          </p:cNvPr>
          <p:cNvGrpSpPr/>
          <p:nvPr/>
        </p:nvGrpSpPr>
        <p:grpSpPr>
          <a:xfrm>
            <a:off x="5322211" y="1795169"/>
            <a:ext cx="8846966" cy="4312588"/>
            <a:chOff x="5276039" y="1567182"/>
            <a:chExt cx="8846966" cy="43125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EE5D620-CD25-4326-B025-8735392DA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76039" y="1567182"/>
              <a:ext cx="8846966" cy="431258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80DE057-7FD2-4500-8662-BD5EBB6303E4}"/>
                </a:ext>
              </a:extLst>
            </p:cNvPr>
            <p:cNvSpPr txBox="1"/>
            <p:nvPr/>
          </p:nvSpPr>
          <p:spPr>
            <a:xfrm>
              <a:off x="9829506" y="2175172"/>
              <a:ext cx="3661580" cy="4247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Number of people in poverty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E7A5334-02EA-4F25-B32B-C0B18585D626}"/>
              </a:ext>
            </a:extLst>
          </p:cNvPr>
          <p:cNvGrpSpPr/>
          <p:nvPr/>
        </p:nvGrpSpPr>
        <p:grpSpPr>
          <a:xfrm>
            <a:off x="5739983" y="2271956"/>
            <a:ext cx="8273666" cy="5334757"/>
            <a:chOff x="5724946" y="1915258"/>
            <a:chExt cx="8273666" cy="533475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2344C3B-03FB-43F8-8EA0-E6F729D8C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4946" y="1915258"/>
              <a:ext cx="8273666" cy="533475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9CD34E1-F4E7-41E4-9542-6303BF3AEE3A}"/>
                </a:ext>
              </a:extLst>
            </p:cNvPr>
            <p:cNvSpPr txBox="1"/>
            <p:nvPr/>
          </p:nvSpPr>
          <p:spPr>
            <a:xfrm>
              <a:off x="10590806" y="2338733"/>
              <a:ext cx="2443298" cy="4247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Population density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87C59-44F3-4496-8A82-3274B8D7C45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1720645"/>
            <a:ext cx="4228953" cy="582315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Income distribution</a:t>
            </a:r>
          </a:p>
          <a:p>
            <a:pPr marL="0" indent="0">
              <a:buNone/>
            </a:pPr>
            <a:r>
              <a:rPr lang="en-US" dirty="0"/>
              <a:t>Spatial population</a:t>
            </a:r>
          </a:p>
          <a:p>
            <a:pPr marL="0" indent="0">
              <a:buNone/>
            </a:pPr>
            <a:r>
              <a:rPr lang="en-US" dirty="0"/>
              <a:t>Spatial urban land</a:t>
            </a:r>
          </a:p>
          <a:p>
            <a:pPr marL="0" indent="0">
              <a:buNone/>
            </a:pPr>
            <a:r>
              <a:rPr lang="en-US" dirty="0"/>
              <a:t>Governance</a:t>
            </a:r>
          </a:p>
          <a:p>
            <a:pPr marL="0" indent="0">
              <a:buNone/>
            </a:pPr>
            <a:r>
              <a:rPr lang="en-US" dirty="0"/>
              <a:t>Health</a:t>
            </a:r>
          </a:p>
          <a:p>
            <a:pPr marL="0" indent="0">
              <a:buNone/>
            </a:pPr>
            <a:r>
              <a:rPr lang="en-US" dirty="0"/>
              <a:t>Oceans</a:t>
            </a:r>
          </a:p>
          <a:p>
            <a:pPr marL="0" indent="0">
              <a:buNone/>
            </a:pPr>
            <a:r>
              <a:rPr lang="en-US" dirty="0"/>
              <a:t>Forestry</a:t>
            </a:r>
          </a:p>
          <a:p>
            <a:pPr marL="0" indent="0">
              <a:buNone/>
            </a:pPr>
            <a:r>
              <a:rPr lang="en-US" dirty="0"/>
              <a:t>Air pollution</a:t>
            </a:r>
          </a:p>
          <a:p>
            <a:pPr marL="0" indent="0">
              <a:buNone/>
            </a:pPr>
            <a:r>
              <a:rPr lang="en-US" dirty="0"/>
              <a:t>Water</a:t>
            </a:r>
          </a:p>
          <a:p>
            <a:pPr marL="0" indent="0">
              <a:buNone/>
            </a:pPr>
            <a:r>
              <a:rPr lang="en-US" dirty="0"/>
              <a:t>Regions: Europe, US Southeast, Japan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7ADFEF-5778-4C13-8F42-0DFCFBD5E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SSP extensions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3A1339D-8DD2-4B9E-A2B7-B1D98CD7C670}"/>
              </a:ext>
            </a:extLst>
          </p:cNvPr>
          <p:cNvGrpSpPr/>
          <p:nvPr/>
        </p:nvGrpSpPr>
        <p:grpSpPr>
          <a:xfrm>
            <a:off x="5584455" y="2614391"/>
            <a:ext cx="8403800" cy="5570335"/>
            <a:chOff x="2302827" y="4758632"/>
            <a:chExt cx="8403800" cy="557033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A751C8E-2E89-4BEE-9C80-084DA7D7D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2827" y="4758632"/>
              <a:ext cx="8403800" cy="557033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2C453DA-3A2F-465C-95D5-CB267D709DF8}"/>
                </a:ext>
              </a:extLst>
            </p:cNvPr>
            <p:cNvSpPr txBox="1"/>
            <p:nvPr/>
          </p:nvSpPr>
          <p:spPr>
            <a:xfrm>
              <a:off x="5992984" y="5774403"/>
              <a:ext cx="2491388" cy="4247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Urban land density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4CAF911-8588-4E73-9803-84E3CFE6A0E6}"/>
              </a:ext>
            </a:extLst>
          </p:cNvPr>
          <p:cNvGrpSpPr/>
          <p:nvPr/>
        </p:nvGrpSpPr>
        <p:grpSpPr>
          <a:xfrm>
            <a:off x="5321889" y="2971758"/>
            <a:ext cx="8745051" cy="5111742"/>
            <a:chOff x="5281103" y="2648709"/>
            <a:chExt cx="8745051" cy="511174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D78BFA-C546-4340-8604-80F3B181F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81103" y="2648709"/>
              <a:ext cx="8745051" cy="511174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8A0001F-9458-450A-889B-A3B54ECEB408}"/>
                </a:ext>
              </a:extLst>
            </p:cNvPr>
            <p:cNvSpPr txBox="1"/>
            <p:nvPr/>
          </p:nvSpPr>
          <p:spPr>
            <a:xfrm>
              <a:off x="10675269" y="3235313"/>
              <a:ext cx="2428870" cy="4247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Governance index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822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EB473-AC3A-44C4-965B-5443F3D7512B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1720645"/>
            <a:ext cx="4875451" cy="582315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Two RCPs (8.5, 4.5) for climate futures</a:t>
            </a:r>
          </a:p>
          <a:p>
            <a:pPr marL="548640" lvl="1" indent="0">
              <a:buNone/>
            </a:pPr>
            <a:r>
              <a:rPr lang="en-US" dirty="0"/>
              <a:t>CESM ensemble simulations</a:t>
            </a:r>
          </a:p>
          <a:p>
            <a:pPr marL="0" indent="0">
              <a:buNone/>
            </a:pPr>
            <a:r>
              <a:rPr lang="en-US" dirty="0"/>
              <a:t>Two SSPs (3, 5)</a:t>
            </a:r>
          </a:p>
          <a:p>
            <a:pPr marL="548640" lvl="1" indent="0">
              <a:buNone/>
            </a:pPr>
            <a:r>
              <a:rPr lang="en-US" dirty="0"/>
              <a:t>Low, high population growth</a:t>
            </a:r>
          </a:p>
          <a:p>
            <a:pPr marL="0" indent="0">
              <a:buNone/>
            </a:pPr>
            <a:r>
              <a:rPr lang="en-US" dirty="0"/>
              <a:t>Can translate to:</a:t>
            </a:r>
          </a:p>
          <a:p>
            <a:pPr marL="548640" lvl="1" indent="0">
              <a:buNone/>
            </a:pPr>
            <a:r>
              <a:rPr lang="en-US" dirty="0"/>
              <a:t>Temperature level (3.7, 2.5 C global mean warming)</a:t>
            </a:r>
          </a:p>
          <a:p>
            <a:pPr marL="548640" lvl="1" indent="0">
              <a:buNone/>
            </a:pPr>
            <a:r>
              <a:rPr lang="en-US" dirty="0"/>
              <a:t>Time period (2061-2080)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01CCF0-E861-431A-B0B3-711A9363A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Exposure to extreme heat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DD5495-4148-44F3-A68E-C786FDE88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269" y="1547718"/>
            <a:ext cx="7517184" cy="49100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0B4A6D-A067-44D7-979D-9358939E2758}"/>
              </a:ext>
            </a:extLst>
          </p:cNvPr>
          <p:cNvSpPr txBox="1"/>
          <p:nvPr/>
        </p:nvSpPr>
        <p:spPr>
          <a:xfrm>
            <a:off x="11871895" y="2238909"/>
            <a:ext cx="147668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80" dirty="0"/>
              <a:t>RCP8.5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C34408-C2BF-4677-9227-08379F651E83}"/>
              </a:ext>
            </a:extLst>
          </p:cNvPr>
          <p:cNvSpPr txBox="1"/>
          <p:nvPr/>
        </p:nvSpPr>
        <p:spPr>
          <a:xfrm>
            <a:off x="9571118" y="2238909"/>
            <a:ext cx="147668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80" dirty="0"/>
              <a:t>RCP4.5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A6CE20-4E8D-41B0-83E3-3B1EAD4B0CF7}"/>
              </a:ext>
            </a:extLst>
          </p:cNvPr>
          <p:cNvCxnSpPr/>
          <p:nvPr/>
        </p:nvCxnSpPr>
        <p:spPr>
          <a:xfrm>
            <a:off x="11432982" y="2364312"/>
            <a:ext cx="0" cy="36053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5CC08A-2C63-473F-9451-88A1DAEE9AEA}"/>
              </a:ext>
            </a:extLst>
          </p:cNvPr>
          <p:cNvCxnSpPr/>
          <p:nvPr/>
        </p:nvCxnSpPr>
        <p:spPr>
          <a:xfrm>
            <a:off x="9170495" y="2364312"/>
            <a:ext cx="0" cy="36053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B64EE83-47BD-428B-9F0B-E81D99841171}"/>
              </a:ext>
            </a:extLst>
          </p:cNvPr>
          <p:cNvSpPr txBox="1"/>
          <p:nvPr/>
        </p:nvSpPr>
        <p:spPr>
          <a:xfrm>
            <a:off x="9382640" y="3653605"/>
            <a:ext cx="1032655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92" dirty="0"/>
              <a:t>SSP3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9705A7-A9C2-46EA-9F77-E8A8A3408052}"/>
              </a:ext>
            </a:extLst>
          </p:cNvPr>
          <p:cNvSpPr txBox="1"/>
          <p:nvPr/>
        </p:nvSpPr>
        <p:spPr>
          <a:xfrm>
            <a:off x="10462555" y="3653605"/>
            <a:ext cx="1032655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92" dirty="0"/>
              <a:t>SSP5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A2BF49-FB4E-4D8A-9F44-56146198A09E}"/>
              </a:ext>
            </a:extLst>
          </p:cNvPr>
          <p:cNvSpPr txBox="1"/>
          <p:nvPr/>
        </p:nvSpPr>
        <p:spPr>
          <a:xfrm>
            <a:off x="11672587" y="2806191"/>
            <a:ext cx="1032655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92" dirty="0"/>
              <a:t>SSP3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2DE367-959F-4421-95B8-BC43619727BB}"/>
              </a:ext>
            </a:extLst>
          </p:cNvPr>
          <p:cNvSpPr txBox="1"/>
          <p:nvPr/>
        </p:nvSpPr>
        <p:spPr>
          <a:xfrm>
            <a:off x="12752502" y="2806191"/>
            <a:ext cx="1032655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92" dirty="0"/>
              <a:t>SSP5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045425-9E3F-4D1C-BC60-3ADF2738B78E}"/>
              </a:ext>
            </a:extLst>
          </p:cNvPr>
          <p:cNvSpPr txBox="1"/>
          <p:nvPr/>
        </p:nvSpPr>
        <p:spPr>
          <a:xfrm>
            <a:off x="11638605" y="7569851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Jones et al., 2018.</a:t>
            </a:r>
          </a:p>
        </p:txBody>
      </p:sp>
    </p:spTree>
    <p:extLst>
      <p:ext uri="{BB962C8B-B14F-4D97-AF65-F5344CB8AC3E}">
        <p14:creationId xmlns:p14="http://schemas.microsoft.com/office/powerpoint/2010/main" val="89426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39A56-92C8-4B34-A332-951617251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Needs and next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56856B-F099-4230-B1B1-88FBF1D084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6674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needs and 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Modify current framework</a:t>
            </a:r>
          </a:p>
          <a:p>
            <a:pPr marL="548640" lvl="1" indent="0">
              <a:buNone/>
            </a:pPr>
            <a:r>
              <a:rPr lang="en-US" dirty="0"/>
              <a:t>Extend SSPs to include additional indicators of vulnerability and resilience</a:t>
            </a:r>
          </a:p>
          <a:p>
            <a:pPr marL="548640" lvl="1" indent="0">
              <a:buNone/>
            </a:pPr>
            <a:r>
              <a:rPr lang="en-US" dirty="0"/>
              <a:t>Extend SSPs to better support adaptation pathway development</a:t>
            </a:r>
          </a:p>
          <a:p>
            <a:pPr marL="0" indent="0">
              <a:buNone/>
            </a:pPr>
            <a:r>
              <a:rPr lang="en-US" dirty="0"/>
              <a:t>Improve scenario development process</a:t>
            </a:r>
          </a:p>
          <a:p>
            <a:pPr marL="548640" lvl="1" indent="0">
              <a:buNone/>
            </a:pPr>
            <a:r>
              <a:rPr lang="en-US" dirty="0"/>
              <a:t>Make process more inclusive</a:t>
            </a:r>
          </a:p>
          <a:p>
            <a:pPr marL="548640" lvl="1" indent="0">
              <a:buNone/>
            </a:pPr>
            <a:r>
              <a:rPr lang="en-US" dirty="0"/>
              <a:t>Establish regular update process</a:t>
            </a:r>
          </a:p>
          <a:p>
            <a:pPr marL="0" indent="0">
              <a:buNone/>
            </a:pPr>
            <a:r>
              <a:rPr lang="en-US" dirty="0"/>
              <a:t>Connect to users and other research communities</a:t>
            </a:r>
          </a:p>
          <a:p>
            <a:pPr marL="548640" lvl="1" indent="0">
              <a:buNone/>
            </a:pPr>
            <a:r>
              <a:rPr lang="en-US" dirty="0"/>
              <a:t>Develop sanctioned regional scenarios</a:t>
            </a:r>
          </a:p>
          <a:p>
            <a:pPr marL="548640" lvl="1" indent="0">
              <a:buNone/>
            </a:pPr>
            <a:r>
              <a:rPr lang="en-US" dirty="0"/>
              <a:t>Further develop and maintain the SSP-literature database</a:t>
            </a:r>
          </a:p>
          <a:p>
            <a:pPr marL="0" indent="0">
              <a:buNone/>
            </a:pPr>
            <a:r>
              <a:rPr lang="en-US" dirty="0"/>
              <a:t>New Research</a:t>
            </a:r>
          </a:p>
          <a:p>
            <a:pPr marL="548640" lvl="1" indent="0">
              <a:buNone/>
            </a:pPr>
            <a:r>
              <a:rPr lang="en-US" dirty="0"/>
              <a:t>Evaluate uncertainty range, possible missing scenarios</a:t>
            </a:r>
          </a:p>
          <a:p>
            <a:pPr marL="548640" lvl="1" indent="0">
              <a:buNone/>
            </a:pPr>
            <a:r>
              <a:rPr lang="en-US" dirty="0"/>
              <a:t>How to best account for possible future shocks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ED7772-0B4F-452C-8AA0-B46D483AE404}"/>
              </a:ext>
            </a:extLst>
          </p:cNvPr>
          <p:cNvSpPr txBox="1"/>
          <p:nvPr/>
        </p:nvSpPr>
        <p:spPr>
          <a:xfrm>
            <a:off x="11543735" y="7698458"/>
            <a:ext cx="2759217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92" dirty="0"/>
              <a:t>O’Neill et al., 2020.</a:t>
            </a:r>
          </a:p>
        </p:txBody>
      </p:sp>
    </p:spTree>
    <p:extLst>
      <p:ext uri="{BB962C8B-B14F-4D97-AF65-F5344CB8AC3E}">
        <p14:creationId xmlns:p14="http://schemas.microsoft.com/office/powerpoint/2010/main" val="230615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8B287B-3CB1-4562-9921-C4F08732F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208" y="1675781"/>
            <a:ext cx="11382749" cy="6139682"/>
          </a:xfrm>
          <a:prstGeom prst="rect">
            <a:avLst/>
          </a:prstGeom>
        </p:spPr>
      </p:pic>
      <p:sp>
        <p:nvSpPr>
          <p:cNvPr id="47" name="Title 46">
            <a:extLst>
              <a:ext uri="{FF2B5EF4-FFF2-40B4-BE49-F238E27FC236}">
                <a16:creationId xmlns:a16="http://schemas.microsoft.com/office/drawing/2014/main" id="{C606F786-F21A-4819-ACF5-5883F7D24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 applications in the literature, 2014-2019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1F712A7-7CE8-4D70-9885-3B69649836C9}"/>
              </a:ext>
            </a:extLst>
          </p:cNvPr>
          <p:cNvSpPr txBox="1"/>
          <p:nvPr/>
        </p:nvSpPr>
        <p:spPr>
          <a:xfrm>
            <a:off x="11138647" y="7569851"/>
            <a:ext cx="2759217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92" dirty="0"/>
              <a:t>O’Neill et al., 2020.</a:t>
            </a:r>
          </a:p>
        </p:txBody>
      </p:sp>
    </p:spTree>
    <p:extLst>
      <p:ext uri="{BB962C8B-B14F-4D97-AF65-F5344CB8AC3E}">
        <p14:creationId xmlns:p14="http://schemas.microsoft.com/office/powerpoint/2010/main" val="2384528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C5735-8F61-44D0-852D-4715F94B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scenarios, why do we use them?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E8475-887A-41A4-8007-E73EE212F6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865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7F928-A8BB-44B0-8112-D6581CA81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use (&amp; misuse?)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512381-BFC2-4A80-B457-56C4ABCFC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15" y="3082437"/>
            <a:ext cx="12050464" cy="449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00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uncertainty and political debate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391" y="2613124"/>
            <a:ext cx="8625619" cy="451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9075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376" y="546333"/>
            <a:ext cx="11689191" cy="63843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27336" y="6930715"/>
            <a:ext cx="2428870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92" dirty="0"/>
              <a:t>Lewis, 2018, CEI.</a:t>
            </a:r>
          </a:p>
        </p:txBody>
      </p:sp>
    </p:spTree>
    <p:extLst>
      <p:ext uri="{BB962C8B-B14F-4D97-AF65-F5344CB8AC3E}">
        <p14:creationId xmlns:p14="http://schemas.microsoft.com/office/powerpoint/2010/main" val="42896055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F3A3E2-66C1-40CA-B903-4B877A87C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860" y="558473"/>
            <a:ext cx="8376615" cy="74725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4FA0D3-C701-4741-812A-F01E76CBECCA}"/>
              </a:ext>
            </a:extLst>
          </p:cNvPr>
          <p:cNvSpPr txBox="1"/>
          <p:nvPr/>
        </p:nvSpPr>
        <p:spPr>
          <a:xfrm>
            <a:off x="9621437" y="2698904"/>
            <a:ext cx="4340506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80" dirty="0"/>
              <a:t>Twitter thread literally went on for weeks!</a:t>
            </a:r>
          </a:p>
        </p:txBody>
      </p:sp>
    </p:spTree>
    <p:extLst>
      <p:ext uri="{BB962C8B-B14F-4D97-AF65-F5344CB8AC3E}">
        <p14:creationId xmlns:p14="http://schemas.microsoft.com/office/powerpoint/2010/main" val="32723170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5D09D3-941D-447C-9AA0-7CA867794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058" y="349958"/>
            <a:ext cx="11106284" cy="75296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D8F07B-A5C4-4298-96F3-113611A17E3E}"/>
              </a:ext>
            </a:extLst>
          </p:cNvPr>
          <p:cNvSpPr txBox="1"/>
          <p:nvPr/>
        </p:nvSpPr>
        <p:spPr>
          <a:xfrm>
            <a:off x="7907983" y="2497258"/>
            <a:ext cx="1350050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92" dirty="0"/>
              <a:t>SSP5-8.5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FACA46-8D66-40A8-935C-C11260F7738C}"/>
              </a:ext>
            </a:extLst>
          </p:cNvPr>
          <p:cNvSpPr txBox="1"/>
          <p:nvPr/>
        </p:nvSpPr>
        <p:spPr>
          <a:xfrm>
            <a:off x="10607039" y="3247697"/>
            <a:ext cx="1350050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92" dirty="0"/>
              <a:t>SSP3-7.0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CAD7A3-979B-40EF-81F6-862193392A8E}"/>
              </a:ext>
            </a:extLst>
          </p:cNvPr>
          <p:cNvSpPr txBox="1"/>
          <p:nvPr/>
        </p:nvSpPr>
        <p:spPr>
          <a:xfrm>
            <a:off x="10941268" y="4981904"/>
            <a:ext cx="1350050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92" dirty="0"/>
              <a:t>SSP2-4.5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49166-8572-488A-AC31-859DA9DEB9C9}"/>
              </a:ext>
            </a:extLst>
          </p:cNvPr>
          <p:cNvSpPr txBox="1"/>
          <p:nvPr/>
        </p:nvSpPr>
        <p:spPr>
          <a:xfrm>
            <a:off x="9437930" y="5845853"/>
            <a:ext cx="1350050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92" dirty="0"/>
              <a:t>SSP1-2.6</a:t>
            </a:r>
          </a:p>
        </p:txBody>
      </p:sp>
    </p:spTree>
    <p:extLst>
      <p:ext uri="{BB962C8B-B14F-4D97-AF65-F5344CB8AC3E}">
        <p14:creationId xmlns:p14="http://schemas.microsoft.com/office/powerpoint/2010/main" val="29583037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704BC6-1743-413B-8756-A80100E12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862" y="283216"/>
            <a:ext cx="12104677" cy="766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70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303" y="1308895"/>
            <a:ext cx="9709771" cy="38993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65" y="823099"/>
            <a:ext cx="4203665" cy="48709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365" y="5802378"/>
            <a:ext cx="1113734" cy="20167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27336" y="6521863"/>
            <a:ext cx="2428870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92" dirty="0"/>
              <a:t>Lewis, 2018, CEI.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91830" y="5716535"/>
            <a:ext cx="3160352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92" dirty="0"/>
              <a:t>RCP 8.5 Energy supply</a:t>
            </a:r>
          </a:p>
        </p:txBody>
      </p:sp>
    </p:spTree>
    <p:extLst>
      <p:ext uri="{BB962C8B-B14F-4D97-AF65-F5344CB8AC3E}">
        <p14:creationId xmlns:p14="http://schemas.microsoft.com/office/powerpoint/2010/main" val="32353128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24F8A-A0D7-4F56-B068-26FADB1EE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13514"/>
            <a:ext cx="13167360" cy="1066646"/>
          </a:xfrm>
        </p:spPr>
        <p:txBody>
          <a:bodyPr>
            <a:normAutofit/>
          </a:bodyPr>
          <a:lstStyle/>
          <a:p>
            <a:r>
              <a:rPr lang="en-US" dirty="0"/>
              <a:t>Updating US population projections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223A76-B26C-48E9-A01F-9BD2F17A8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466" y="7035483"/>
            <a:ext cx="7966943" cy="6803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A1479B-A68B-4109-9E2A-C8ECB2880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361" y="1644323"/>
            <a:ext cx="7325662" cy="54673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4848E4-95E1-47E8-A19E-F469A02CA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955" y="1664970"/>
            <a:ext cx="6607982" cy="5467351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9825835-0415-4216-A2CA-624DF8BD84AA}"/>
              </a:ext>
            </a:extLst>
          </p:cNvPr>
          <p:cNvSpPr txBox="1">
            <a:spLocks/>
          </p:cNvSpPr>
          <p:nvPr/>
        </p:nvSpPr>
        <p:spPr>
          <a:xfrm>
            <a:off x="2138378" y="1400974"/>
            <a:ext cx="3657600" cy="527993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60" dirty="0"/>
              <a:t>Total Fertility Rates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4E63B8C-7356-4E6B-ADF9-329E1899B18F}"/>
              </a:ext>
            </a:extLst>
          </p:cNvPr>
          <p:cNvSpPr txBox="1">
            <a:spLocks/>
          </p:cNvSpPr>
          <p:nvPr/>
        </p:nvSpPr>
        <p:spPr>
          <a:xfrm>
            <a:off x="8955391" y="1300807"/>
            <a:ext cx="4120529" cy="527993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60" dirty="0"/>
              <a:t>Net International Migrants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" y="6828854"/>
            <a:ext cx="2434590" cy="1537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</p:spTree>
    <p:extLst>
      <p:ext uri="{BB962C8B-B14F-4D97-AF65-F5344CB8AC3E}">
        <p14:creationId xmlns:p14="http://schemas.microsoft.com/office/powerpoint/2010/main" val="2924883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2"/>
          <p:cNvSpPr/>
          <p:nvPr/>
        </p:nvSpPr>
        <p:spPr>
          <a:xfrm>
            <a:off x="1" y="6828854"/>
            <a:ext cx="2434590" cy="15379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731518" y="258504"/>
            <a:ext cx="13167360" cy="1371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9710" tIns="54840" rIns="109710" bIns="5484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dirty="0"/>
              <a:t>Results: US Total Population</a:t>
            </a:r>
            <a:endParaRPr dirty="0"/>
          </a:p>
        </p:txBody>
      </p:sp>
      <p:grpSp>
        <p:nvGrpSpPr>
          <p:cNvPr id="190" name="Google Shape;190;p12"/>
          <p:cNvGrpSpPr/>
          <p:nvPr/>
        </p:nvGrpSpPr>
        <p:grpSpPr>
          <a:xfrm>
            <a:off x="2783206" y="1976869"/>
            <a:ext cx="6309360" cy="5274761"/>
            <a:chOff x="2319338" y="1647391"/>
            <a:chExt cx="5257800" cy="4395634"/>
          </a:xfrm>
        </p:grpSpPr>
        <p:pic>
          <p:nvPicPr>
            <p:cNvPr id="191" name="Google Shape;191;p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319338" y="1647391"/>
              <a:ext cx="5257800" cy="43956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" name="Google Shape;192;p12"/>
            <p:cNvSpPr/>
            <p:nvPr/>
          </p:nvSpPr>
          <p:spPr>
            <a:xfrm>
              <a:off x="3286125" y="4786313"/>
              <a:ext cx="4057650" cy="52863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09710" tIns="54840" rIns="109710" bIns="5484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3" name="Google Shape;193;p12"/>
          <p:cNvSpPr txBox="1"/>
          <p:nvPr/>
        </p:nvSpPr>
        <p:spPr>
          <a:xfrm>
            <a:off x="3943350" y="4648867"/>
            <a:ext cx="1269578" cy="443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Historical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2"/>
          <p:cNvSpPr txBox="1"/>
          <p:nvPr/>
        </p:nvSpPr>
        <p:spPr>
          <a:xfrm>
            <a:off x="10881361" y="2637189"/>
            <a:ext cx="1386995" cy="48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IIASA SSP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5" name="Google Shape;195;p12"/>
          <p:cNvCxnSpPr/>
          <p:nvPr/>
        </p:nvCxnSpPr>
        <p:spPr>
          <a:xfrm>
            <a:off x="10124123" y="2893076"/>
            <a:ext cx="634366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6" name="Google Shape;196;p12"/>
          <p:cNvSpPr txBox="1"/>
          <p:nvPr/>
        </p:nvSpPr>
        <p:spPr>
          <a:xfrm>
            <a:off x="10875641" y="3094398"/>
            <a:ext cx="2069106" cy="48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IM3 projection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7" name="Google Shape;197;p12"/>
          <p:cNvCxnSpPr/>
          <p:nvPr/>
        </p:nvCxnSpPr>
        <p:spPr>
          <a:xfrm>
            <a:off x="10118403" y="3350286"/>
            <a:ext cx="634366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433BB6-ACB2-4953-9ADC-C0F78F3BD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39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08941" y="7343490"/>
            <a:ext cx="7265772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Carter et al., 2007.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Ch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2, IPCC Fourth Assessment Report, WG2.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89351" y="886111"/>
            <a:ext cx="1120282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40" b="1" dirty="0">
                <a:solidFill>
                  <a:prstClr val="black"/>
                </a:solidFill>
                <a:latin typeface="Calibri" panose="020F0502020204030204"/>
              </a:rPr>
              <a:t>Scenarios</a:t>
            </a:r>
            <a:r>
              <a:rPr lang="en-US" sz="3840" dirty="0">
                <a:solidFill>
                  <a:prstClr val="black"/>
                </a:solidFill>
                <a:latin typeface="Calibri" panose="020F0502020204030204"/>
              </a:rPr>
              <a:t>.</a:t>
            </a:r>
          </a:p>
          <a:p>
            <a:endParaRPr lang="en-US" sz="2880" dirty="0">
              <a:solidFill>
                <a:prstClr val="black"/>
              </a:solidFill>
              <a:latin typeface="Calibri" panose="020F0502020204030204"/>
            </a:endParaRPr>
          </a:p>
          <a:p>
            <a:r>
              <a:rPr lang="en-US" sz="2880" dirty="0">
                <a:solidFill>
                  <a:prstClr val="black"/>
                </a:solidFill>
                <a:latin typeface="Calibri" panose="020F0502020204030204"/>
              </a:rPr>
              <a:t>A scenario is a coherent, internally consistent, and </a:t>
            </a:r>
            <a:r>
              <a:rPr lang="en-US" sz="2880" b="1" dirty="0">
                <a:solidFill>
                  <a:prstClr val="black"/>
                </a:solidFill>
                <a:latin typeface="Calibri" panose="020F0502020204030204"/>
              </a:rPr>
              <a:t>plausible</a:t>
            </a:r>
            <a:r>
              <a:rPr lang="en-US" sz="2880" dirty="0">
                <a:solidFill>
                  <a:prstClr val="black"/>
                </a:solidFill>
                <a:latin typeface="Calibri" panose="020F0502020204030204"/>
              </a:rPr>
              <a:t> description of a possible future state of the world. </a:t>
            </a:r>
          </a:p>
          <a:p>
            <a:endParaRPr lang="en-US" sz="2880" dirty="0">
              <a:solidFill>
                <a:prstClr val="black"/>
              </a:solidFill>
              <a:latin typeface="Calibri" panose="020F0502020204030204"/>
            </a:endParaRPr>
          </a:p>
          <a:p>
            <a:r>
              <a:rPr lang="en-US" sz="2880" dirty="0">
                <a:solidFill>
                  <a:prstClr val="black"/>
                </a:solidFill>
                <a:latin typeface="Calibri" panose="020F0502020204030204"/>
              </a:rPr>
              <a:t>Scenarios are </a:t>
            </a:r>
            <a:r>
              <a:rPr lang="en-US" sz="2880" b="1" dirty="0">
                <a:solidFill>
                  <a:prstClr val="black"/>
                </a:solidFill>
                <a:latin typeface="Calibri" panose="020F0502020204030204"/>
              </a:rPr>
              <a:t>not predictions or forecasts </a:t>
            </a:r>
            <a:r>
              <a:rPr lang="en-US" sz="2880" dirty="0">
                <a:solidFill>
                  <a:prstClr val="black"/>
                </a:solidFill>
                <a:latin typeface="Calibri" panose="020F0502020204030204"/>
              </a:rPr>
              <a:t>(which indicate outcomes considered most likely), but are alternative images without ascribed likelihoods of how the future might unfold. </a:t>
            </a:r>
          </a:p>
          <a:p>
            <a:endParaRPr lang="en-US" sz="2880" dirty="0">
              <a:solidFill>
                <a:prstClr val="black"/>
              </a:solidFill>
              <a:latin typeface="Calibri" panose="020F0502020204030204"/>
            </a:endParaRPr>
          </a:p>
          <a:p>
            <a:r>
              <a:rPr lang="en-US" sz="2880" dirty="0">
                <a:solidFill>
                  <a:prstClr val="black"/>
                </a:solidFill>
                <a:latin typeface="Calibri" panose="020F0502020204030204"/>
              </a:rPr>
              <a:t>They may be </a:t>
            </a:r>
            <a:r>
              <a:rPr lang="en-US" sz="2880" b="1" dirty="0">
                <a:solidFill>
                  <a:prstClr val="black"/>
                </a:solidFill>
                <a:latin typeface="Calibri" panose="020F0502020204030204"/>
              </a:rPr>
              <a:t>qualitative, quantitative, or both</a:t>
            </a:r>
            <a:r>
              <a:rPr lang="en-US" sz="2880" dirty="0">
                <a:solidFill>
                  <a:prstClr val="black"/>
                </a:solidFill>
                <a:latin typeface="Calibri" panose="020F0502020204030204"/>
              </a:rPr>
              <a:t>. </a:t>
            </a:r>
          </a:p>
          <a:p>
            <a:endParaRPr lang="en-US" sz="2880" dirty="0">
              <a:solidFill>
                <a:prstClr val="black"/>
              </a:solidFill>
              <a:latin typeface="Calibri" panose="020F0502020204030204"/>
            </a:endParaRPr>
          </a:p>
          <a:p>
            <a:r>
              <a:rPr lang="en-US" sz="2880" dirty="0">
                <a:solidFill>
                  <a:prstClr val="black"/>
                </a:solidFill>
                <a:latin typeface="Calibri" panose="020F0502020204030204"/>
              </a:rPr>
              <a:t>An </a:t>
            </a:r>
            <a:r>
              <a:rPr lang="en-US" sz="2880" b="1" dirty="0">
                <a:solidFill>
                  <a:prstClr val="black"/>
                </a:solidFill>
                <a:latin typeface="Calibri" panose="020F0502020204030204"/>
              </a:rPr>
              <a:t>overarching logic </a:t>
            </a:r>
            <a:r>
              <a:rPr lang="en-US" sz="2880" dirty="0">
                <a:solidFill>
                  <a:prstClr val="black"/>
                </a:solidFill>
                <a:latin typeface="Calibri" panose="020F0502020204030204"/>
              </a:rPr>
              <a:t>often relates several components of a scenario, for example a storyline and/or projections of particular elements of a system. </a:t>
            </a:r>
          </a:p>
        </p:txBody>
      </p:sp>
    </p:spTree>
    <p:extLst>
      <p:ext uri="{BB962C8B-B14F-4D97-AF65-F5344CB8AC3E}">
        <p14:creationId xmlns:p14="http://schemas.microsoft.com/office/powerpoint/2010/main" val="31603073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BDA03-8834-4A16-BC9B-6021B6D4E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56E69-44EB-4296-8819-ADC6AC8A4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1594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E571A6AC-0FCC-4BFB-87E2-781DC4894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145069"/>
          </a:xfrm>
        </p:spPr>
        <p:txBody>
          <a:bodyPr/>
          <a:lstStyle/>
          <a:p>
            <a:r>
              <a:rPr lang="en-US" dirty="0"/>
              <a:t>The SSP-RCP scenarios framework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C8D717A-F2CF-42CC-9CB3-DA58D9D4D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918" y="1706661"/>
            <a:ext cx="9414564" cy="62206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580881" y="7151699"/>
            <a:ext cx="1759823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O’Neill et al., 2020.</a:t>
            </a:r>
          </a:p>
        </p:txBody>
      </p:sp>
    </p:spTree>
    <p:extLst>
      <p:ext uri="{BB962C8B-B14F-4D97-AF65-F5344CB8AC3E}">
        <p14:creationId xmlns:p14="http://schemas.microsoft.com/office/powerpoint/2010/main" val="24488128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33146" r="34472" b="60507"/>
          <a:stretch/>
        </p:blipFill>
        <p:spPr bwMode="auto">
          <a:xfrm>
            <a:off x="1338187" y="3131434"/>
            <a:ext cx="2422567" cy="2389672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15" name="Rectangle 14"/>
          <p:cNvSpPr/>
          <p:nvPr/>
        </p:nvSpPr>
        <p:spPr bwMode="auto">
          <a:xfrm>
            <a:off x="5759831" y="2009002"/>
            <a:ext cx="172819" cy="345638"/>
          </a:xfrm>
          <a:prstGeom prst="rect">
            <a:avLst/>
          </a:prstGeom>
          <a:solidFill>
            <a:schemeClr val="bg1"/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defTabSz="1097167"/>
            <a:endParaRPr lang="en-US" sz="2592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220" y="476687"/>
            <a:ext cx="4063468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Parallel Process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7730" y="5521105"/>
            <a:ext cx="2948880" cy="1440384"/>
          </a:xfrm>
          <a:prstGeom prst="rect">
            <a:avLst/>
          </a:prstGeom>
          <a:noFill/>
        </p:spPr>
        <p:txBody>
          <a:bodyPr wrap="square" lIns="109716" tIns="54859" rIns="109716" bIns="54859" rtlCol="0">
            <a:spAutoFit/>
          </a:bodyPr>
          <a:lstStyle/>
          <a:p>
            <a:pPr algn="r"/>
            <a:r>
              <a:rPr lang="en-US" sz="2880" b="1" dirty="0"/>
              <a:t>Atmospheric concentrations</a:t>
            </a:r>
          </a:p>
          <a:p>
            <a:pPr algn="r"/>
            <a:r>
              <a:rPr lang="en-US" sz="2880" b="1" dirty="0"/>
              <a:t>(RCPs)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71628" y="7046670"/>
            <a:ext cx="4363934" cy="997186"/>
          </a:xfrm>
          <a:prstGeom prst="rect">
            <a:avLst/>
          </a:prstGeom>
          <a:noFill/>
        </p:spPr>
        <p:txBody>
          <a:bodyPr wrap="square" lIns="109716" tIns="54859" rIns="109716" bIns="54859" rtlCol="0">
            <a:spAutoFit/>
          </a:bodyPr>
          <a:lstStyle/>
          <a:p>
            <a:pPr algn="ctr"/>
            <a:r>
              <a:rPr lang="en-US" sz="2880" b="1" dirty="0"/>
              <a:t>Shared Socioeconomic Pathways (SSPs)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63687" y="498770"/>
            <a:ext cx="2574262" cy="997186"/>
          </a:xfrm>
          <a:prstGeom prst="rect">
            <a:avLst/>
          </a:prstGeom>
          <a:noFill/>
        </p:spPr>
        <p:txBody>
          <a:bodyPr wrap="square" lIns="109716" tIns="54859" rIns="109716" bIns="54859" rtlCol="0">
            <a:spAutoFit/>
          </a:bodyPr>
          <a:lstStyle/>
          <a:p>
            <a:pPr algn="ctr"/>
            <a:r>
              <a:rPr lang="en-US" sz="2880" b="1" dirty="0"/>
              <a:t>Climate change</a:t>
            </a:r>
          </a:p>
          <a:p>
            <a:pPr algn="ctr"/>
            <a:r>
              <a:rPr lang="en-US" sz="2880" b="1" dirty="0"/>
              <a:t>(CMIP)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209993" y="7287804"/>
            <a:ext cx="481239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80" dirty="0"/>
              <a:t>Adapted from Moss et al., 2010; O’Neill &amp; Schweizer, 2011; IPCC </a:t>
            </a:r>
            <a:r>
              <a:rPr lang="en-US" sz="1680" dirty="0" err="1"/>
              <a:t>Expt</a:t>
            </a:r>
            <a:r>
              <a:rPr lang="en-US" sz="1680" dirty="0"/>
              <a:t> </a:t>
            </a:r>
            <a:r>
              <a:rPr lang="en-US" sz="1680" dirty="0" err="1"/>
              <a:t>Mtg</a:t>
            </a:r>
            <a:r>
              <a:rPr lang="en-US" sz="1680" dirty="0"/>
              <a:t> </a:t>
            </a:r>
            <a:r>
              <a:rPr lang="en-US" sz="1680" dirty="0" err="1"/>
              <a:t>Rept</a:t>
            </a:r>
            <a:r>
              <a:rPr lang="en-US" sz="1680" dirty="0"/>
              <a:t> 2015.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369" t="30818" r="66821" b="29382"/>
          <a:stretch/>
        </p:blipFill>
        <p:spPr bwMode="auto">
          <a:xfrm>
            <a:off x="4408824" y="4576927"/>
            <a:ext cx="2379817" cy="2408315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33782" t="60060" r="34980"/>
          <a:stretch/>
        </p:blipFill>
        <p:spPr bwMode="auto">
          <a:xfrm>
            <a:off x="7486996" y="3154447"/>
            <a:ext cx="2337065" cy="2416748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64861" t="29483" r="2186" b="29774"/>
          <a:stretch/>
        </p:blipFill>
        <p:spPr bwMode="auto">
          <a:xfrm>
            <a:off x="4408824" y="1450832"/>
            <a:ext cx="2465317" cy="2465317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</p:spPr>
      </p:pic>
      <p:grpSp>
        <p:nvGrpSpPr>
          <p:cNvPr id="6" name="Group 5"/>
          <p:cNvGrpSpPr/>
          <p:nvPr/>
        </p:nvGrpSpPr>
        <p:grpSpPr>
          <a:xfrm>
            <a:off x="10797244" y="3240840"/>
            <a:ext cx="2164081" cy="2155460"/>
            <a:chOff x="8650771" y="2646134"/>
            <a:chExt cx="1803401" cy="1796217"/>
          </a:xfrm>
        </p:grpSpPr>
        <p:sp>
          <p:nvSpPr>
            <p:cNvPr id="4" name="Rounded Rectangle 3"/>
            <p:cNvSpPr/>
            <p:nvPr/>
          </p:nvSpPr>
          <p:spPr>
            <a:xfrm>
              <a:off x="8650771" y="2646134"/>
              <a:ext cx="1803401" cy="1796217"/>
            </a:xfrm>
            <a:prstGeom prst="roundRect">
              <a:avLst>
                <a:gd name="adj" fmla="val 675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sz="168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r>
                <a:rPr lang="en-US" sz="168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IPCC, IPBES, GEO, 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8668180" y="2669884"/>
              <a:ext cx="1753131" cy="576794"/>
            </a:xfrm>
            <a:prstGeom prst="roundRect">
              <a:avLst>
                <a:gd name="adj" fmla="val 6750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20" b="1" dirty="0">
                  <a:solidFill>
                    <a:schemeClr val="tx1"/>
                  </a:solidFill>
                </a:rPr>
                <a:t>Assessment</a:t>
              </a:r>
            </a:p>
          </p:txBody>
        </p:sp>
      </p:grpSp>
      <p:sp>
        <p:nvSpPr>
          <p:cNvPr id="8" name="Freeform 7"/>
          <p:cNvSpPr/>
          <p:nvPr/>
        </p:nvSpPr>
        <p:spPr>
          <a:xfrm>
            <a:off x="3591098" y="5500650"/>
            <a:ext cx="840773" cy="758014"/>
          </a:xfrm>
          <a:custGeom>
            <a:avLst/>
            <a:gdLst>
              <a:gd name="connsiteX0" fmla="*/ 0 w 700644"/>
              <a:gd name="connsiteY0" fmla="*/ 0 h 631678"/>
              <a:gd name="connsiteX1" fmla="*/ 178130 w 700644"/>
              <a:gd name="connsiteY1" fmla="*/ 368135 h 631678"/>
              <a:gd name="connsiteX2" fmla="*/ 463137 w 700644"/>
              <a:gd name="connsiteY2" fmla="*/ 593767 h 631678"/>
              <a:gd name="connsiteX3" fmla="*/ 700644 w 700644"/>
              <a:gd name="connsiteY3" fmla="*/ 629393 h 63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0644" h="631678">
                <a:moveTo>
                  <a:pt x="0" y="0"/>
                </a:moveTo>
                <a:cubicBezTo>
                  <a:pt x="50470" y="134587"/>
                  <a:pt x="100941" y="269174"/>
                  <a:pt x="178130" y="368135"/>
                </a:cubicBezTo>
                <a:cubicBezTo>
                  <a:pt x="255319" y="467096"/>
                  <a:pt x="376051" y="550224"/>
                  <a:pt x="463137" y="593767"/>
                </a:cubicBezTo>
                <a:cubicBezTo>
                  <a:pt x="550223" y="637310"/>
                  <a:pt x="625433" y="633351"/>
                  <a:pt x="700644" y="629393"/>
                </a:cubicBezTo>
              </a:path>
            </a:pathLst>
          </a:custGeom>
          <a:noFill/>
          <a:ln w="57150"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sp>
        <p:nvSpPr>
          <p:cNvPr id="20" name="Freeform 19"/>
          <p:cNvSpPr/>
          <p:nvPr/>
        </p:nvSpPr>
        <p:spPr>
          <a:xfrm flipV="1">
            <a:off x="3587531" y="2380219"/>
            <a:ext cx="840773" cy="758014"/>
          </a:xfrm>
          <a:custGeom>
            <a:avLst/>
            <a:gdLst>
              <a:gd name="connsiteX0" fmla="*/ 0 w 700644"/>
              <a:gd name="connsiteY0" fmla="*/ 0 h 631678"/>
              <a:gd name="connsiteX1" fmla="*/ 178130 w 700644"/>
              <a:gd name="connsiteY1" fmla="*/ 368135 h 631678"/>
              <a:gd name="connsiteX2" fmla="*/ 463137 w 700644"/>
              <a:gd name="connsiteY2" fmla="*/ 593767 h 631678"/>
              <a:gd name="connsiteX3" fmla="*/ 700644 w 700644"/>
              <a:gd name="connsiteY3" fmla="*/ 629393 h 63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0644" h="631678">
                <a:moveTo>
                  <a:pt x="0" y="0"/>
                </a:moveTo>
                <a:cubicBezTo>
                  <a:pt x="50470" y="134587"/>
                  <a:pt x="100941" y="269174"/>
                  <a:pt x="178130" y="368135"/>
                </a:cubicBezTo>
                <a:cubicBezTo>
                  <a:pt x="255319" y="467096"/>
                  <a:pt x="376051" y="550224"/>
                  <a:pt x="463137" y="593767"/>
                </a:cubicBezTo>
                <a:cubicBezTo>
                  <a:pt x="550223" y="637310"/>
                  <a:pt x="625433" y="633351"/>
                  <a:pt x="700644" y="629393"/>
                </a:cubicBezTo>
              </a:path>
            </a:pathLst>
          </a:custGeom>
          <a:noFill/>
          <a:ln w="57150"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sp>
        <p:nvSpPr>
          <p:cNvPr id="21" name="Freeform 20"/>
          <p:cNvSpPr/>
          <p:nvPr/>
        </p:nvSpPr>
        <p:spPr>
          <a:xfrm rot="16200000">
            <a:off x="6802124" y="5495846"/>
            <a:ext cx="840773" cy="758014"/>
          </a:xfrm>
          <a:custGeom>
            <a:avLst/>
            <a:gdLst>
              <a:gd name="connsiteX0" fmla="*/ 0 w 700644"/>
              <a:gd name="connsiteY0" fmla="*/ 0 h 631678"/>
              <a:gd name="connsiteX1" fmla="*/ 178130 w 700644"/>
              <a:gd name="connsiteY1" fmla="*/ 368135 h 631678"/>
              <a:gd name="connsiteX2" fmla="*/ 463137 w 700644"/>
              <a:gd name="connsiteY2" fmla="*/ 593767 h 631678"/>
              <a:gd name="connsiteX3" fmla="*/ 700644 w 700644"/>
              <a:gd name="connsiteY3" fmla="*/ 629393 h 63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0644" h="631678">
                <a:moveTo>
                  <a:pt x="0" y="0"/>
                </a:moveTo>
                <a:cubicBezTo>
                  <a:pt x="50470" y="134587"/>
                  <a:pt x="100941" y="269174"/>
                  <a:pt x="178130" y="368135"/>
                </a:cubicBezTo>
                <a:cubicBezTo>
                  <a:pt x="255319" y="467096"/>
                  <a:pt x="376051" y="550224"/>
                  <a:pt x="463137" y="593767"/>
                </a:cubicBezTo>
                <a:cubicBezTo>
                  <a:pt x="550223" y="637310"/>
                  <a:pt x="625433" y="633351"/>
                  <a:pt x="700644" y="629393"/>
                </a:cubicBezTo>
              </a:path>
            </a:pathLst>
          </a:custGeom>
          <a:noFill/>
          <a:ln w="57150"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sp>
        <p:nvSpPr>
          <p:cNvPr id="22" name="Freeform 21"/>
          <p:cNvSpPr/>
          <p:nvPr/>
        </p:nvSpPr>
        <p:spPr>
          <a:xfrm rot="5400000" flipV="1">
            <a:off x="6781844" y="2404869"/>
            <a:ext cx="840773" cy="758014"/>
          </a:xfrm>
          <a:custGeom>
            <a:avLst/>
            <a:gdLst>
              <a:gd name="connsiteX0" fmla="*/ 0 w 700644"/>
              <a:gd name="connsiteY0" fmla="*/ 0 h 631678"/>
              <a:gd name="connsiteX1" fmla="*/ 178130 w 700644"/>
              <a:gd name="connsiteY1" fmla="*/ 368135 h 631678"/>
              <a:gd name="connsiteX2" fmla="*/ 463137 w 700644"/>
              <a:gd name="connsiteY2" fmla="*/ 593767 h 631678"/>
              <a:gd name="connsiteX3" fmla="*/ 700644 w 700644"/>
              <a:gd name="connsiteY3" fmla="*/ 629393 h 63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0644" h="631678">
                <a:moveTo>
                  <a:pt x="0" y="0"/>
                </a:moveTo>
                <a:cubicBezTo>
                  <a:pt x="50470" y="134587"/>
                  <a:pt x="100941" y="269174"/>
                  <a:pt x="178130" y="368135"/>
                </a:cubicBezTo>
                <a:cubicBezTo>
                  <a:pt x="255319" y="467096"/>
                  <a:pt x="376051" y="550224"/>
                  <a:pt x="463137" y="593767"/>
                </a:cubicBezTo>
                <a:cubicBezTo>
                  <a:pt x="550223" y="637310"/>
                  <a:pt x="625433" y="633351"/>
                  <a:pt x="700644" y="629393"/>
                </a:cubicBezTo>
              </a:path>
            </a:pathLst>
          </a:custGeom>
          <a:noFill/>
          <a:ln w="57150"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sp>
        <p:nvSpPr>
          <p:cNvPr id="9" name="Freeform 8"/>
          <p:cNvSpPr/>
          <p:nvPr/>
        </p:nvSpPr>
        <p:spPr>
          <a:xfrm>
            <a:off x="9784080" y="4041427"/>
            <a:ext cx="932688" cy="73373"/>
          </a:xfrm>
          <a:custGeom>
            <a:avLst/>
            <a:gdLst>
              <a:gd name="connsiteX0" fmla="*/ 0 w 777240"/>
              <a:gd name="connsiteY0" fmla="*/ 61144 h 61144"/>
              <a:gd name="connsiteX1" fmla="*/ 365760 w 777240"/>
              <a:gd name="connsiteY1" fmla="*/ 184 h 61144"/>
              <a:gd name="connsiteX2" fmla="*/ 777240 w 777240"/>
              <a:gd name="connsiteY2" fmla="*/ 45904 h 6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7240" h="61144">
                <a:moveTo>
                  <a:pt x="0" y="61144"/>
                </a:moveTo>
                <a:cubicBezTo>
                  <a:pt x="118110" y="31934"/>
                  <a:pt x="236220" y="2724"/>
                  <a:pt x="365760" y="184"/>
                </a:cubicBezTo>
                <a:cubicBezTo>
                  <a:pt x="495300" y="-2356"/>
                  <a:pt x="636270" y="21774"/>
                  <a:pt x="777240" y="45904"/>
                </a:cubicBezTo>
              </a:path>
            </a:pathLst>
          </a:custGeom>
          <a:noFill/>
          <a:ln w="57150"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sp>
        <p:nvSpPr>
          <p:cNvPr id="24" name="Freeform 23"/>
          <p:cNvSpPr/>
          <p:nvPr/>
        </p:nvSpPr>
        <p:spPr>
          <a:xfrm flipH="1" flipV="1">
            <a:off x="9784080" y="4553491"/>
            <a:ext cx="932688" cy="73373"/>
          </a:xfrm>
          <a:custGeom>
            <a:avLst/>
            <a:gdLst>
              <a:gd name="connsiteX0" fmla="*/ 0 w 777240"/>
              <a:gd name="connsiteY0" fmla="*/ 61144 h 61144"/>
              <a:gd name="connsiteX1" fmla="*/ 365760 w 777240"/>
              <a:gd name="connsiteY1" fmla="*/ 184 h 61144"/>
              <a:gd name="connsiteX2" fmla="*/ 777240 w 777240"/>
              <a:gd name="connsiteY2" fmla="*/ 45904 h 6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7240" h="61144">
                <a:moveTo>
                  <a:pt x="0" y="61144"/>
                </a:moveTo>
                <a:cubicBezTo>
                  <a:pt x="118110" y="31934"/>
                  <a:pt x="236220" y="2724"/>
                  <a:pt x="365760" y="184"/>
                </a:cubicBezTo>
                <a:cubicBezTo>
                  <a:pt x="495300" y="-2356"/>
                  <a:pt x="636270" y="21774"/>
                  <a:pt x="777240" y="45904"/>
                </a:cubicBezTo>
              </a:path>
            </a:pathLst>
          </a:custGeom>
          <a:noFill/>
          <a:ln w="57150"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sp>
        <p:nvSpPr>
          <p:cNvPr id="25" name="TextBox 24"/>
          <p:cNvSpPr txBox="1"/>
          <p:nvPr/>
        </p:nvSpPr>
        <p:spPr>
          <a:xfrm>
            <a:off x="8225148" y="1759309"/>
            <a:ext cx="4363934" cy="997186"/>
          </a:xfrm>
          <a:prstGeom prst="rect">
            <a:avLst/>
          </a:prstGeom>
          <a:noFill/>
        </p:spPr>
        <p:txBody>
          <a:bodyPr wrap="square" lIns="109716" tIns="54859" rIns="109716" bIns="54859" rtlCol="0">
            <a:spAutoFit/>
          </a:bodyPr>
          <a:lstStyle/>
          <a:p>
            <a:pPr algn="ctr"/>
            <a:r>
              <a:rPr lang="en-US" sz="2880" b="1" dirty="0"/>
              <a:t>Integrated scenario-based research and assessment</a:t>
            </a:r>
          </a:p>
        </p:txBody>
      </p:sp>
    </p:spTree>
    <p:extLst>
      <p:ext uri="{BB962C8B-B14F-4D97-AF65-F5344CB8AC3E}">
        <p14:creationId xmlns:p14="http://schemas.microsoft.com/office/powerpoint/2010/main" val="8301619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987" y="475489"/>
            <a:ext cx="9793030" cy="69404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8956982" y="7565191"/>
            <a:ext cx="3542794" cy="265221"/>
          </a:xfrm>
          <a:prstGeom prst="rect">
            <a:avLst/>
          </a:prstGeom>
          <a:noFill/>
        </p:spPr>
        <p:txBody>
          <a:bodyPr wrap="square" lIns="21600" tIns="21600" rIns="21600" bIns="21600" rtlCol="0">
            <a:spAutoFit/>
          </a:bodyPr>
          <a:lstStyle/>
          <a:p>
            <a:pPr algn="r"/>
            <a:r>
              <a:rPr lang="de-DE" sz="1440" dirty="0" err="1">
                <a:solidFill>
                  <a:srgbClr val="000000"/>
                </a:solidFill>
                <a:latin typeface="Calibri" panose="020F0502020204030204" pitchFamily="34" charset="0"/>
                <a:ea typeface="ヒラギノ角ゴ Pro W3" pitchFamily="48" charset="-128"/>
                <a:cs typeface="Calibri" panose="020F0502020204030204" pitchFamily="34" charset="0"/>
              </a:rPr>
              <a:t>ScenarioMIP</a:t>
            </a:r>
            <a:r>
              <a:rPr lang="de-DE" sz="1440" dirty="0">
                <a:solidFill>
                  <a:srgbClr val="000000"/>
                </a:solidFill>
                <a:latin typeface="Calibri" panose="020F0502020204030204" pitchFamily="34" charset="0"/>
                <a:ea typeface="ヒラギノ角ゴ Pro W3" pitchFamily="48" charset="-128"/>
                <a:cs typeface="Calibri" panose="020F0502020204030204" pitchFamily="34" charset="0"/>
              </a:rPr>
              <a:t> design,  O‘Neill et al. (2016)</a:t>
            </a:r>
            <a:endParaRPr lang="en-GB" sz="1440" dirty="0">
              <a:solidFill>
                <a:srgbClr val="000000"/>
              </a:solidFill>
              <a:latin typeface="Calibri" panose="020F0502020204030204" pitchFamily="34" charset="0"/>
              <a:ea typeface="ヒラギノ角ゴ Pro W3" pitchFamily="48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7459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061228" y="129476"/>
            <a:ext cx="13183986" cy="159067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80" dirty="0"/>
              <a:t>IAM scenarios based on SSPs and policy assumptions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998933" y="1720151"/>
            <a:ext cx="8483846" cy="6276446"/>
            <a:chOff x="3480681" y="1372490"/>
            <a:chExt cx="6575759" cy="4864822"/>
          </a:xfrm>
        </p:grpSpPr>
        <p:grpSp>
          <p:nvGrpSpPr>
            <p:cNvPr id="7" name="Group 6"/>
            <p:cNvGrpSpPr/>
            <p:nvPr/>
          </p:nvGrpSpPr>
          <p:grpSpPr>
            <a:xfrm>
              <a:off x="3480681" y="1372490"/>
              <a:ext cx="6575759" cy="4864822"/>
              <a:chOff x="3480681" y="1372490"/>
              <a:chExt cx="6575759" cy="4864822"/>
            </a:xfrm>
          </p:grpSpPr>
          <p:pic>
            <p:nvPicPr>
              <p:cNvPr id="2" name="Picture 1"/>
              <p:cNvPicPr/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497" t="50000" r="51471"/>
              <a:stretch/>
            </p:blipFill>
            <p:spPr bwMode="auto">
              <a:xfrm>
                <a:off x="4698124" y="1372490"/>
                <a:ext cx="5358316" cy="48648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" name="Picture 4"/>
              <p:cNvPicPr/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92495" b="7022"/>
              <a:stretch/>
            </p:blipFill>
            <p:spPr bwMode="auto">
              <a:xfrm>
                <a:off x="3480681" y="1372490"/>
                <a:ext cx="1217443" cy="418164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698124" y="1691640"/>
                <a:ext cx="2281796" cy="304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592"/>
              </a:p>
            </p:txBody>
          </p:sp>
        </p:grpSp>
        <p:sp>
          <p:nvSpPr>
            <p:cNvPr id="8" name="Text Box 16"/>
            <p:cNvSpPr txBox="1">
              <a:spLocks noChangeArrowheads="1"/>
            </p:cNvSpPr>
            <p:nvPr/>
          </p:nvSpPr>
          <p:spPr bwMode="auto">
            <a:xfrm rot="16200000">
              <a:off x="3321366" y="3411034"/>
              <a:ext cx="1729078" cy="200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eaLnBrk="1" hangingPunct="1"/>
              <a:r>
                <a:rPr lang="en-US" altLang="en-US" sz="1680" dirty="0">
                  <a:solidFill>
                    <a:srgbClr val="000000"/>
                  </a:solidFill>
                  <a:latin typeface="Dialog" pitchFamily="34" charset="0"/>
                </a:rPr>
                <a:t>Radiative Forcing (W/m2)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887786" y="2137667"/>
            <a:ext cx="2943905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80" b="1" dirty="0"/>
              <a:t>Radiative Forcing</a:t>
            </a:r>
          </a:p>
          <a:p>
            <a:r>
              <a:rPr lang="en-US" sz="2880" dirty="0"/>
              <a:t>Selected SSP-based marker scenarios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0F74599-C9E3-4D72-93D1-ACAE9FC1A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499" y="1945168"/>
            <a:ext cx="6428656" cy="548918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6499" y="7463548"/>
            <a:ext cx="2512034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92" dirty="0"/>
              <a:t>Riahi et al., 2017.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835321" y="7434355"/>
            <a:ext cx="2759217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92" dirty="0"/>
              <a:t>O’Neill et al., 2016.</a:t>
            </a:r>
          </a:p>
        </p:txBody>
      </p:sp>
    </p:spTree>
    <p:extLst>
      <p:ext uri="{BB962C8B-B14F-4D97-AF65-F5344CB8AC3E}">
        <p14:creationId xmlns:p14="http://schemas.microsoft.com/office/powerpoint/2010/main" val="25393874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005839" y="24078"/>
            <a:ext cx="13183986" cy="159067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80" dirty="0"/>
              <a:t>Applications: Climate projections (CMIP6)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-509481" y="1614754"/>
            <a:ext cx="8483846" cy="6276446"/>
            <a:chOff x="3480681" y="1372490"/>
            <a:chExt cx="6575759" cy="4864822"/>
          </a:xfrm>
        </p:grpSpPr>
        <p:grpSp>
          <p:nvGrpSpPr>
            <p:cNvPr id="7" name="Group 6"/>
            <p:cNvGrpSpPr/>
            <p:nvPr/>
          </p:nvGrpSpPr>
          <p:grpSpPr>
            <a:xfrm>
              <a:off x="3480681" y="1372490"/>
              <a:ext cx="6575759" cy="4864822"/>
              <a:chOff x="3480681" y="1372490"/>
              <a:chExt cx="6575759" cy="4864822"/>
            </a:xfrm>
          </p:grpSpPr>
          <p:pic>
            <p:nvPicPr>
              <p:cNvPr id="2" name="Picture 1"/>
              <p:cNvPicPr/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497" t="50000" r="51471"/>
              <a:stretch/>
            </p:blipFill>
            <p:spPr bwMode="auto">
              <a:xfrm>
                <a:off x="4698124" y="1372490"/>
                <a:ext cx="5358316" cy="48648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" name="Picture 4"/>
              <p:cNvPicPr/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 r="92495" b="7022"/>
              <a:stretch/>
            </p:blipFill>
            <p:spPr bwMode="auto">
              <a:xfrm>
                <a:off x="3480681" y="1372490"/>
                <a:ext cx="1217443" cy="418164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698124" y="1691640"/>
                <a:ext cx="2281796" cy="304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592"/>
              </a:p>
            </p:txBody>
          </p:sp>
        </p:grpSp>
        <p:sp>
          <p:nvSpPr>
            <p:cNvPr id="8" name="Text Box 16"/>
            <p:cNvSpPr txBox="1">
              <a:spLocks noChangeArrowheads="1"/>
            </p:cNvSpPr>
            <p:nvPr/>
          </p:nvSpPr>
          <p:spPr bwMode="auto">
            <a:xfrm rot="16200000">
              <a:off x="3321366" y="3411034"/>
              <a:ext cx="1729078" cy="200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eaLnBrk="1" hangingPunct="1"/>
              <a:r>
                <a:rPr lang="en-US" altLang="en-US" sz="1680" dirty="0">
                  <a:solidFill>
                    <a:srgbClr val="000000"/>
                  </a:solidFill>
                  <a:latin typeface="Dialog" pitchFamily="34" charset="0"/>
                </a:rPr>
                <a:t>Radiative Forcing (W/m2)</a:t>
              </a:r>
            </a:p>
          </p:txBody>
        </p:sp>
      </p:grpSp>
      <p:sp>
        <p:nvSpPr>
          <p:cNvPr id="10" name="Right Arrow 9"/>
          <p:cNvSpPr/>
          <p:nvPr/>
        </p:nvSpPr>
        <p:spPr>
          <a:xfrm>
            <a:off x="7734691" y="3749747"/>
            <a:ext cx="1132722" cy="777686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sp>
        <p:nvSpPr>
          <p:cNvPr id="11" name="TextBox 10"/>
          <p:cNvSpPr txBox="1"/>
          <p:nvPr/>
        </p:nvSpPr>
        <p:spPr>
          <a:xfrm>
            <a:off x="9595752" y="2302952"/>
            <a:ext cx="1142236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60" b="1" dirty="0"/>
              <a:t>ESMs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11465443" y="3749747"/>
            <a:ext cx="1132722" cy="777686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sp>
        <p:nvSpPr>
          <p:cNvPr id="13" name="TextBox 12"/>
          <p:cNvSpPr txBox="1"/>
          <p:nvPr/>
        </p:nvSpPr>
        <p:spPr>
          <a:xfrm>
            <a:off x="8867413" y="5473565"/>
            <a:ext cx="2826287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60" b="1" dirty="0"/>
              <a:t>“</a:t>
            </a:r>
            <a:r>
              <a:rPr lang="en-US" sz="3360" b="1" dirty="0" err="1"/>
              <a:t>ScenarioMIP</a:t>
            </a:r>
            <a:r>
              <a:rPr lang="en-US" sz="3360" b="1" dirty="0"/>
              <a:t>”</a:t>
            </a:r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32" b="13549"/>
          <a:stretch/>
        </p:blipFill>
        <p:spPr bwMode="auto">
          <a:xfrm>
            <a:off x="9073152" y="3067836"/>
            <a:ext cx="2242548" cy="214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747907" y="3639597"/>
            <a:ext cx="1882494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80" dirty="0"/>
              <a:t>Climate Projections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00138" y="2570035"/>
            <a:ext cx="2564952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80" dirty="0"/>
              <a:t>Selected SSP-based marker scenarios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92431" y="7664071"/>
            <a:ext cx="2759217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92" dirty="0"/>
              <a:t>O’Neill et al., 2016.</a:t>
            </a:r>
          </a:p>
        </p:txBody>
      </p:sp>
    </p:spTree>
    <p:extLst>
      <p:ext uri="{BB962C8B-B14F-4D97-AF65-F5344CB8AC3E}">
        <p14:creationId xmlns:p14="http://schemas.microsoft.com/office/powerpoint/2010/main" val="5576595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Poverty results (</a:t>
            </a:r>
            <a:r>
              <a:rPr lang="en-US" dirty="0" err="1"/>
              <a:t>extr</a:t>
            </a:r>
            <a:r>
              <a:rPr lang="en-US" dirty="0"/>
              <a:t>. poverty = &lt;$1.90/day)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277" y="2028826"/>
            <a:ext cx="12536284" cy="52429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69240" y="2843905"/>
            <a:ext cx="1896992" cy="8901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592" dirty="0"/>
              <a:t>Current:</a:t>
            </a:r>
            <a:br>
              <a:rPr lang="en-US" sz="2592" dirty="0"/>
            </a:br>
            <a:r>
              <a:rPr lang="en-US" sz="2592" dirty="0"/>
              <a:t>700 million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19306" y="4650315"/>
            <a:ext cx="1865575" cy="4912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592" dirty="0"/>
              <a:t>3%, WB goal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80972" y="5739460"/>
            <a:ext cx="758541" cy="4912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592" dirty="0"/>
              <a:t>11%</a:t>
            </a:r>
          </a:p>
        </p:txBody>
      </p:sp>
    </p:spTree>
    <p:extLst>
      <p:ext uri="{BB962C8B-B14F-4D97-AF65-F5344CB8AC3E}">
        <p14:creationId xmlns:p14="http://schemas.microsoft.com/office/powerpoint/2010/main" val="1378231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ure 2.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750" y="1274978"/>
            <a:ext cx="9752928" cy="613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78253" y="7500288"/>
            <a:ext cx="7265772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Carter et al., 2007.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Ch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2, IPCC Fourth Assessment Report, WG2.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013835" y="4593808"/>
            <a:ext cx="1294393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920" b="1" dirty="0">
                <a:solidFill>
                  <a:prstClr val="white"/>
                </a:solidFill>
                <a:latin typeface="Calibri" panose="020F0502020204030204"/>
              </a:rPr>
              <a:t>Prediction,</a:t>
            </a:r>
            <a:br>
              <a:rPr lang="en-US" sz="1920" b="1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1920" b="1" dirty="0">
                <a:solidFill>
                  <a:prstClr val="white"/>
                </a:solidFill>
                <a:latin typeface="Calibri" panose="020F0502020204030204"/>
              </a:rPr>
              <a:t>Forecast</a:t>
            </a:r>
          </a:p>
        </p:txBody>
      </p:sp>
      <p:sp>
        <p:nvSpPr>
          <p:cNvPr id="5" name="Oval 4"/>
          <p:cNvSpPr/>
          <p:nvPr/>
        </p:nvSpPr>
        <p:spPr bwMode="auto">
          <a:xfrm>
            <a:off x="7854231" y="4593808"/>
            <a:ext cx="1641782" cy="701730"/>
          </a:xfrm>
          <a:prstGeom prst="ellipse">
            <a:avLst/>
          </a:prstGeom>
          <a:noFill/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516255" y="2827397"/>
            <a:ext cx="1641782" cy="701730"/>
          </a:xfrm>
          <a:prstGeom prst="ellipse">
            <a:avLst/>
          </a:prstGeom>
          <a:noFill/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9800506" y="4426978"/>
            <a:ext cx="1641782" cy="945568"/>
          </a:xfrm>
          <a:prstGeom prst="ellipse">
            <a:avLst/>
          </a:prstGeom>
          <a:noFill/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30491B-C42E-40DD-9F6C-91F0A0020A09}"/>
              </a:ext>
            </a:extLst>
          </p:cNvPr>
          <p:cNvSpPr txBox="1">
            <a:spLocks/>
          </p:cNvSpPr>
          <p:nvPr/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97280"/>
            <a:r>
              <a:rPr lang="en-US" sz="5280" dirty="0">
                <a:solidFill>
                  <a:prstClr val="black"/>
                </a:solidFill>
                <a:latin typeface="Calibri Light" panose="020F0302020204030204"/>
              </a:rPr>
              <a:t>Characterizations of the future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BED2612-007F-4CA1-9078-CB9E77EF5DE7}"/>
              </a:ext>
            </a:extLst>
          </p:cNvPr>
          <p:cNvSpPr/>
          <p:nvPr/>
        </p:nvSpPr>
        <p:spPr bwMode="auto">
          <a:xfrm>
            <a:off x="6407899" y="4242943"/>
            <a:ext cx="1641782" cy="701730"/>
          </a:xfrm>
          <a:prstGeom prst="ellipse">
            <a:avLst/>
          </a:prstGeom>
          <a:noFill/>
          <a:ln w="285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F12043-BDDC-421D-AA38-F5D632889D81}"/>
              </a:ext>
            </a:extLst>
          </p:cNvPr>
          <p:cNvSpPr txBox="1"/>
          <p:nvPr/>
        </p:nvSpPr>
        <p:spPr>
          <a:xfrm>
            <a:off x="6650748" y="4366243"/>
            <a:ext cx="1156086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920" b="1" dirty="0">
                <a:solidFill>
                  <a:prstClr val="white"/>
                </a:solidFill>
                <a:latin typeface="Calibri" panose="020F0502020204030204"/>
              </a:rPr>
              <a:t>Pathways</a:t>
            </a:r>
          </a:p>
        </p:txBody>
      </p:sp>
    </p:spTree>
    <p:extLst>
      <p:ext uri="{BB962C8B-B14F-4D97-AF65-F5344CB8AC3E}">
        <p14:creationId xmlns:p14="http://schemas.microsoft.com/office/powerpoint/2010/main" val="164289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  <p:bldP spid="8" grpId="0" animBg="1"/>
      <p:bldP spid="10" grpId="0" animBg="1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0" dirty="0"/>
              <a:t>MIT “Greenhouse Gamble” (</a:t>
            </a:r>
            <a:r>
              <a:rPr lang="en-US" kern="0" dirty="0">
                <a:hlinkClick r:id="rId3"/>
              </a:rPr>
              <a:t>site</a:t>
            </a:r>
            <a:r>
              <a:rPr lang="en-US" kern="0" dirty="0"/>
              <a:t>)</a:t>
            </a:r>
            <a:br>
              <a:rPr lang="en-US" kern="0" dirty="0"/>
            </a:b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827" y="1560194"/>
            <a:ext cx="9340152" cy="666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0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66B6F-EECF-4752-81F5-594A3FF72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process vs. product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79A64E-E62F-4FF7-95E7-B6F11B85F073}"/>
              </a:ext>
            </a:extLst>
          </p:cNvPr>
          <p:cNvSpPr txBox="1"/>
          <p:nvPr/>
        </p:nvSpPr>
        <p:spPr>
          <a:xfrm>
            <a:off x="964780" y="1787424"/>
            <a:ext cx="616754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80" dirty="0">
                <a:solidFill>
                  <a:prstClr val="black"/>
                </a:solidFill>
                <a:latin typeface="Calibri" panose="020F0502020204030204"/>
              </a:rPr>
              <a:t>“Process” scenarios:</a:t>
            </a:r>
          </a:p>
          <a:p>
            <a:r>
              <a:rPr lang="en-US" sz="2880" dirty="0">
                <a:solidFill>
                  <a:prstClr val="black"/>
                </a:solidFill>
                <a:latin typeface="Calibri" panose="020F0502020204030204"/>
              </a:rPr>
              <a:t>Shell 1973 Energy Scenarios foreseeing possibility of oil price shock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29912D-F97F-4749-92EF-64C400D22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296" y="3469219"/>
            <a:ext cx="4992096" cy="40498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339292-3FED-486D-B8FE-8B2BAF7B156D}"/>
              </a:ext>
            </a:extLst>
          </p:cNvPr>
          <p:cNvSpPr txBox="1"/>
          <p:nvPr/>
        </p:nvSpPr>
        <p:spPr>
          <a:xfrm>
            <a:off x="8104416" y="1787423"/>
            <a:ext cx="616754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80" dirty="0">
                <a:solidFill>
                  <a:prstClr val="black"/>
                </a:solidFill>
                <a:latin typeface="Calibri" panose="020F0502020204030204"/>
              </a:rPr>
              <a:t>“Product” scenarios:</a:t>
            </a:r>
          </a:p>
          <a:p>
            <a:r>
              <a:rPr lang="en-US" sz="2880" dirty="0">
                <a:solidFill>
                  <a:prstClr val="black"/>
                </a:solidFill>
                <a:latin typeface="Calibri" panose="020F0502020204030204"/>
              </a:rPr>
              <a:t>IPCC Special Report on Emissions Scenarios (SRES, 2000)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130538-B903-4275-8E5C-FDFBB35E6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415" y="3227818"/>
            <a:ext cx="4799598" cy="504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3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2326" y="254000"/>
            <a:ext cx="6415128" cy="2518524"/>
          </a:xfrm>
        </p:spPr>
        <p:txBody>
          <a:bodyPr>
            <a:noAutofit/>
          </a:bodyPr>
          <a:lstStyle/>
          <a:p>
            <a:pPr algn="l"/>
            <a:r>
              <a:rPr lang="en-US" sz="4800" dirty="0"/>
              <a:t>A long line of community scenarios for climate change 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82326" y="2943393"/>
            <a:ext cx="5268913" cy="2367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Rationale:</a:t>
            </a:r>
          </a:p>
          <a:p>
            <a:pPr marL="0" indent="0">
              <a:buNone/>
            </a:pPr>
            <a:r>
              <a:rPr lang="en-US" dirty="0"/>
              <a:t>Deep uncertainty</a:t>
            </a:r>
          </a:p>
          <a:p>
            <a:pPr marL="0" indent="0">
              <a:buNone/>
            </a:pPr>
            <a:r>
              <a:rPr lang="en-US" dirty="0"/>
              <a:t>Facilitate integrated research and assessment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73652" y="831236"/>
            <a:ext cx="1830990" cy="480121"/>
          </a:xfrm>
          <a:prstGeom prst="rect">
            <a:avLst/>
          </a:prstGeom>
          <a:noFill/>
        </p:spPr>
        <p:txBody>
          <a:bodyPr wrap="none" lIns="109716" tIns="54859" rIns="109716" bIns="54859" rtlCol="0">
            <a:spAutoFit/>
          </a:bodyPr>
          <a:lstStyle/>
          <a:p>
            <a:pPr algn="r"/>
            <a:r>
              <a:rPr lang="en-US" sz="2400" dirty="0"/>
              <a:t>SA90, 1990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02637" y="1868152"/>
            <a:ext cx="1710765" cy="480121"/>
          </a:xfrm>
          <a:prstGeom prst="rect">
            <a:avLst/>
          </a:prstGeom>
          <a:noFill/>
        </p:spPr>
        <p:txBody>
          <a:bodyPr wrap="none" lIns="109716" tIns="54859" rIns="109716" bIns="54859" rtlCol="0">
            <a:spAutoFit/>
          </a:bodyPr>
          <a:lstStyle/>
          <a:p>
            <a:pPr algn="r"/>
            <a:r>
              <a:rPr lang="en-US" sz="2400" dirty="0"/>
              <a:t>IS92, 1992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17065" y="4105740"/>
            <a:ext cx="1696338" cy="849453"/>
          </a:xfrm>
          <a:prstGeom prst="rect">
            <a:avLst/>
          </a:prstGeom>
          <a:noFill/>
        </p:spPr>
        <p:txBody>
          <a:bodyPr wrap="none" lIns="109716" tIns="54859" rIns="109716" bIns="54859" rtlCol="0">
            <a:spAutoFit/>
          </a:bodyPr>
          <a:lstStyle/>
          <a:p>
            <a:pPr algn="r"/>
            <a:r>
              <a:rPr lang="en-US" sz="2400" dirty="0"/>
              <a:t>SSPs,</a:t>
            </a:r>
          </a:p>
          <a:p>
            <a:pPr algn="r"/>
            <a:r>
              <a:rPr lang="en-US" sz="2400" dirty="0"/>
              <a:t>2014-2017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97454" y="2943392"/>
            <a:ext cx="1915948" cy="480121"/>
          </a:xfrm>
          <a:prstGeom prst="rect">
            <a:avLst/>
          </a:prstGeom>
          <a:noFill/>
        </p:spPr>
        <p:txBody>
          <a:bodyPr wrap="none" lIns="109716" tIns="54859" rIns="109716" bIns="54859" rtlCol="0">
            <a:spAutoFit/>
          </a:bodyPr>
          <a:lstStyle/>
          <a:p>
            <a:pPr algn="r"/>
            <a:r>
              <a:rPr lang="en-US" sz="2400" dirty="0"/>
              <a:t>SRES, 2000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1"/>
          <a:stretch/>
        </p:blipFill>
        <p:spPr bwMode="auto">
          <a:xfrm>
            <a:off x="9821079" y="648328"/>
            <a:ext cx="2725225" cy="3697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078" y="1695332"/>
            <a:ext cx="2739521" cy="3937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078" y="2881791"/>
            <a:ext cx="2725224" cy="3652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9821078" y="4114800"/>
            <a:ext cx="2765108" cy="2765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080" y="4114800"/>
            <a:ext cx="1901010" cy="28825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892" y="4806077"/>
            <a:ext cx="1918294" cy="25922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BEF47B-9D36-4B98-9280-8425EE605ECE}"/>
              </a:ext>
            </a:extLst>
          </p:cNvPr>
          <p:cNvSpPr/>
          <p:nvPr/>
        </p:nvSpPr>
        <p:spPr>
          <a:xfrm>
            <a:off x="10187873" y="7533685"/>
            <a:ext cx="3342010" cy="695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670C81D-282C-46D2-B5F3-D2B1CD44717F}"/>
              </a:ext>
            </a:extLst>
          </p:cNvPr>
          <p:cNvSpPr txBox="1">
            <a:spLocks/>
          </p:cNvSpPr>
          <p:nvPr/>
        </p:nvSpPr>
        <p:spPr>
          <a:xfrm>
            <a:off x="1382326" y="5457076"/>
            <a:ext cx="6415128" cy="2367516"/>
          </a:xfrm>
        </p:spPr>
        <p:txBody>
          <a:bodyPr>
            <a:normAutofit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/>
              <a:t>Key roles: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Frames research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Shapes scientific assessments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Science-policy interface</a:t>
            </a:r>
          </a:p>
        </p:txBody>
      </p:sp>
    </p:spTree>
    <p:extLst>
      <p:ext uri="{BB962C8B-B14F-4D97-AF65-F5344CB8AC3E}">
        <p14:creationId xmlns:p14="http://schemas.microsoft.com/office/powerpoint/2010/main" val="379728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06A00-B461-44C4-81A1-EFB9D85FD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SSP-RCP scenario framework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613A9E-5D0B-4325-B7DB-50951CE2E6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891414"/>
      </p:ext>
    </p:extLst>
  </p:cSld>
  <p:clrMapOvr>
    <a:masterClrMapping/>
  </p:clrMapOvr>
</p:sld>
</file>

<file path=ppt/theme/theme1.xml><?xml version="1.0" encoding="utf-8"?>
<a:theme xmlns:a="http://schemas.openxmlformats.org/drawingml/2006/main" name="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Plain.potx" id="{0782FAF7-70BE-4A7B-A9AB-04CE0CD8A8DE}" vid="{2CD97732-1318-4B64-80C1-95496D5ABA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PNNL_Option_4</Template>
  <TotalTime>2293</TotalTime>
  <Words>1377</Words>
  <Application>Microsoft Office PowerPoint</Application>
  <PresentationFormat>Custom</PresentationFormat>
  <Paragraphs>316</Paragraphs>
  <Slides>46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Calibri</vt:lpstr>
      <vt:lpstr>Calibri Light</vt:lpstr>
      <vt:lpstr>Dialog</vt:lpstr>
      <vt:lpstr>French Script MT</vt:lpstr>
      <vt:lpstr>Wingdings</vt:lpstr>
      <vt:lpstr>PNNL_Option_4</vt:lpstr>
      <vt:lpstr>Office Theme</vt:lpstr>
      <vt:lpstr>Standardized Scenarios, SRES, RCPs, SSPs, SPAs: the design and use of scenarios in modeling and policy analysis</vt:lpstr>
      <vt:lpstr>Roadmap</vt:lpstr>
      <vt:lpstr>What are scenarios, why do we use them?</vt:lpstr>
      <vt:lpstr>PowerPoint Presentation</vt:lpstr>
      <vt:lpstr>PowerPoint Presentation</vt:lpstr>
      <vt:lpstr>MIT “Greenhouse Gamble” (site) </vt:lpstr>
      <vt:lpstr>Scenario process vs. product</vt:lpstr>
      <vt:lpstr>A long line of community scenarios for climate change research</vt:lpstr>
      <vt:lpstr>The SSP-RCP scenario framework</vt:lpstr>
      <vt:lpstr>Shared Socioeconomic Pathways (SSPs)</vt:lpstr>
      <vt:lpstr>Shared Socioeconomic Pathways (SSPs)</vt:lpstr>
      <vt:lpstr>SSP Narratives</vt:lpstr>
      <vt:lpstr>SSP global population and GDP projections</vt:lpstr>
      <vt:lpstr>SSP Population: Asia, US</vt:lpstr>
      <vt:lpstr>SSP-based emissions projections</vt:lpstr>
      <vt:lpstr>SSP-based climate projections</vt:lpstr>
      <vt:lpstr>Representative Concentration Pathways (RCPs)</vt:lpstr>
      <vt:lpstr>The “matrix architecture”</vt:lpstr>
      <vt:lpstr>Applications of the framework</vt:lpstr>
      <vt:lpstr>SSP applications in the literature, 2012-2019</vt:lpstr>
      <vt:lpstr>Example application (resilience matters!)</vt:lpstr>
      <vt:lpstr>Integrated climate-society research</vt:lpstr>
      <vt:lpstr>Agricultural impacts: climate or society?</vt:lpstr>
      <vt:lpstr>IPCC food security risk assessment</vt:lpstr>
      <vt:lpstr>Examples of SSP extensions</vt:lpstr>
      <vt:lpstr>Example: Exposure to extreme heat</vt:lpstr>
      <vt:lpstr>Needs and next steps</vt:lpstr>
      <vt:lpstr>Selected needs and recommendations</vt:lpstr>
      <vt:lpstr>SSP applications in the literature, 2014-2019</vt:lpstr>
      <vt:lpstr>Scenario use (&amp; misuse?)</vt:lpstr>
      <vt:lpstr>Scenario uncertainty and political debate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Updating US population projections</vt:lpstr>
      <vt:lpstr>Results: US Total Population</vt:lpstr>
      <vt:lpstr>PowerPoint Presentation</vt:lpstr>
      <vt:lpstr>Extra slides</vt:lpstr>
      <vt:lpstr>The SSP-RCP scenarios framework</vt:lpstr>
      <vt:lpstr>The Parallel Process</vt:lpstr>
      <vt:lpstr>PowerPoint Presentation</vt:lpstr>
      <vt:lpstr>PowerPoint Presentation</vt:lpstr>
      <vt:lpstr>PowerPoint Presentation</vt:lpstr>
      <vt:lpstr>Poverty results (extr. poverty = &lt;$1.90/day)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Holland, Timothy</dc:creator>
  <cp:lastModifiedBy>Brian C O'Neill</cp:lastModifiedBy>
  <cp:revision>18</cp:revision>
  <dcterms:created xsi:type="dcterms:W3CDTF">2021-01-22T17:16:46Z</dcterms:created>
  <dcterms:modified xsi:type="dcterms:W3CDTF">2023-03-15T16:32:37Z</dcterms:modified>
</cp:coreProperties>
</file>